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308" r:id="rId2"/>
    <p:sldId id="2466" r:id="rId3"/>
    <p:sldId id="2467" r:id="rId4"/>
    <p:sldId id="2474" r:id="rId5"/>
    <p:sldId id="2468" r:id="rId6"/>
    <p:sldId id="2469" r:id="rId7"/>
    <p:sldId id="2470" r:id="rId8"/>
    <p:sldId id="2475" r:id="rId9"/>
    <p:sldId id="2471" r:id="rId10"/>
    <p:sldId id="351" r:id="rId11"/>
    <p:sldId id="312" r:id="rId12"/>
    <p:sldId id="314" r:id="rId13"/>
    <p:sldId id="324" r:id="rId14"/>
    <p:sldId id="325" r:id="rId15"/>
    <p:sldId id="2451" r:id="rId16"/>
    <p:sldId id="326" r:id="rId17"/>
    <p:sldId id="327" r:id="rId18"/>
    <p:sldId id="328" r:id="rId19"/>
    <p:sldId id="329" r:id="rId20"/>
    <p:sldId id="2458" r:id="rId21"/>
    <p:sldId id="330" r:id="rId22"/>
    <p:sldId id="331" r:id="rId23"/>
    <p:sldId id="367" r:id="rId24"/>
    <p:sldId id="368" r:id="rId25"/>
    <p:sldId id="369" r:id="rId26"/>
    <p:sldId id="2456" r:id="rId27"/>
    <p:sldId id="332" r:id="rId28"/>
    <p:sldId id="333" r:id="rId29"/>
    <p:sldId id="2452" r:id="rId30"/>
    <p:sldId id="335" r:id="rId31"/>
    <p:sldId id="336" r:id="rId32"/>
    <p:sldId id="337" r:id="rId33"/>
    <p:sldId id="338" r:id="rId34"/>
    <p:sldId id="339" r:id="rId35"/>
    <p:sldId id="2459" r:id="rId36"/>
    <p:sldId id="370" r:id="rId37"/>
    <p:sldId id="371" r:id="rId38"/>
    <p:sldId id="372" r:id="rId39"/>
    <p:sldId id="2462" r:id="rId40"/>
    <p:sldId id="340" r:id="rId41"/>
    <p:sldId id="341" r:id="rId42"/>
    <p:sldId id="2453" r:id="rId43"/>
    <p:sldId id="342" r:id="rId44"/>
    <p:sldId id="2460" r:id="rId45"/>
    <p:sldId id="373" r:id="rId46"/>
    <p:sldId id="375" r:id="rId47"/>
    <p:sldId id="376" r:id="rId48"/>
    <p:sldId id="2461" r:id="rId49"/>
    <p:sldId id="2445" r:id="rId50"/>
    <p:sldId id="343" r:id="rId51"/>
    <p:sldId id="2454" r:id="rId52"/>
    <p:sldId id="350" r:id="rId53"/>
    <p:sldId id="358" r:id="rId54"/>
    <p:sldId id="2444" r:id="rId55"/>
    <p:sldId id="352" r:id="rId56"/>
    <p:sldId id="353" r:id="rId57"/>
    <p:sldId id="2463" r:id="rId58"/>
    <p:sldId id="359" r:id="rId59"/>
    <p:sldId id="354" r:id="rId60"/>
    <p:sldId id="2455" r:id="rId61"/>
    <p:sldId id="380" r:id="rId62"/>
    <p:sldId id="379" r:id="rId63"/>
    <p:sldId id="381" r:id="rId64"/>
    <p:sldId id="360" r:id="rId65"/>
    <p:sldId id="361" r:id="rId66"/>
    <p:sldId id="2464" r:id="rId67"/>
    <p:sldId id="363" r:id="rId68"/>
    <p:sldId id="383" r:id="rId69"/>
    <p:sldId id="384" r:id="rId70"/>
    <p:sldId id="385" r:id="rId71"/>
    <p:sldId id="2465" r:id="rId72"/>
    <p:sldId id="364" r:id="rId73"/>
    <p:sldId id="365" r:id="rId74"/>
    <p:sldId id="366" r:id="rId75"/>
    <p:sldId id="2446" r:id="rId76"/>
    <p:sldId id="2447" r:id="rId77"/>
    <p:sldId id="315" r:id="rId78"/>
    <p:sldId id="320" r:id="rId79"/>
    <p:sldId id="2448" r:id="rId80"/>
    <p:sldId id="317" r:id="rId81"/>
    <p:sldId id="318" r:id="rId82"/>
    <p:sldId id="316" r:id="rId83"/>
    <p:sldId id="2442" r:id="rId84"/>
    <p:sldId id="2439" r:id="rId85"/>
    <p:sldId id="2443" r:id="rId86"/>
    <p:sldId id="2476" r:id="rId87"/>
    <p:sldId id="2477" r:id="rId88"/>
    <p:sldId id="2478" r:id="rId89"/>
    <p:sldId id="2479" r:id="rId90"/>
    <p:sldId id="2481" r:id="rId91"/>
    <p:sldId id="2480" r:id="rId92"/>
    <p:sldId id="2482" r:id="rId93"/>
    <p:sldId id="2483" r:id="rId94"/>
    <p:sldId id="2484" r:id="rId95"/>
    <p:sldId id="2485" r:id="rId96"/>
    <p:sldId id="2486" r:id="rId97"/>
    <p:sldId id="309" r:id="rId98"/>
    <p:sldId id="2433" r:id="rId99"/>
  </p:sldIdLst>
  <p:sldSz cx="9144000" cy="5143500" type="screen16x9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41" userDrawn="1">
          <p15:clr>
            <a:srgbClr val="A4A3A4"/>
          </p15:clr>
        </p15:guide>
        <p15:guide id="3" orient="horz" pos="3223" userDrawn="1">
          <p15:clr>
            <a:srgbClr val="A4A3A4"/>
          </p15:clr>
        </p15:guide>
        <p15:guide id="4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E3"/>
    <a:srgbClr val="3073C6"/>
    <a:srgbClr val="0066FF"/>
    <a:srgbClr val="D5FFFF"/>
    <a:srgbClr val="EDFFC9"/>
    <a:srgbClr val="E0FFA3"/>
    <a:srgbClr val="0000FF"/>
    <a:srgbClr val="2CB554"/>
    <a:srgbClr val="9933FF"/>
    <a:srgbClr val="27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74" autoAdjust="0"/>
    <p:restoredTop sz="72819" autoAdjust="0"/>
  </p:normalViewPr>
  <p:slideViewPr>
    <p:cSldViewPr showGuides="1">
      <p:cViewPr varScale="1">
        <p:scale>
          <a:sx n="58" d="100"/>
          <a:sy n="58" d="100"/>
        </p:scale>
        <p:origin x="72" y="3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4" d="100"/>
          <a:sy n="44" d="100"/>
        </p:scale>
        <p:origin x="1277" y="67"/>
      </p:cViewPr>
      <p:guideLst>
        <p:guide orient="horz" pos="3126"/>
        <p:guide pos="2141"/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6" y="4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6" y="9721117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56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6" y="4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310" y="4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/>
          <a:lstStyle>
            <a:lvl1pPr algn="r">
              <a:defRPr sz="1300"/>
            </a:lvl1pPr>
          </a:lstStyle>
          <a:p>
            <a:fld id="{1264078E-4CF0-44FF-87D9-335134D40368}" type="datetimeFigureOut">
              <a:rPr lang="ko-KR" altLang="en-US" smtClean="0"/>
              <a:pPr/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918" tIns="49460" rIns="98918" bIns="4946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57"/>
            <a:ext cx="5679440" cy="4605576"/>
          </a:xfrm>
          <a:prstGeom prst="rect">
            <a:avLst/>
          </a:prstGeom>
        </p:spPr>
        <p:txBody>
          <a:bodyPr vert="horz" lIns="98918" tIns="49460" rIns="98918" bIns="4946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6" y="9721117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310" y="9721117"/>
            <a:ext cx="3076363" cy="511731"/>
          </a:xfrm>
          <a:prstGeom prst="rect">
            <a:avLst/>
          </a:prstGeom>
        </p:spPr>
        <p:txBody>
          <a:bodyPr vert="horz" lIns="98918" tIns="49460" rIns="98918" bIns="49460" rtlCol="0" anchor="b"/>
          <a:lstStyle>
            <a:lvl1pPr algn="r">
              <a:defRPr sz="1300"/>
            </a:lvl1pPr>
          </a:lstStyle>
          <a:p>
            <a:fld id="{4FE6DFFE-EE69-4E0E-AB37-474340FCDD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5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3227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dict.naver.com/#/entry/enko/9f67bad282ab424fb96ea662de088003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92088" y="792163"/>
            <a:ext cx="7034212" cy="39560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89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461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Aesthetic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심미적 미학적</a:t>
            </a:r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geometric object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기학학적 개체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3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 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statistic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의 약자로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, bar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 그래프의 형태를 지정할 때 사용</a:t>
            </a:r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"identity"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는 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y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축 높이를 데이터 값을 기반으로 그리는 옵션</a:t>
            </a:r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즉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stat = "identity"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는 막대 그래프의 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y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축 높이를 지정한 데이터의 값</a:t>
            </a:r>
            <a:r>
              <a:rPr lang="en-US" altLang="ko-KR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, amt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로 한다는 것</a:t>
            </a:r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r>
              <a:rPr lang="en-US" altLang="ko-KR" sz="1200" b="1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amt</a:t>
            </a:r>
            <a:r>
              <a:rPr lang="ko-KR" altLang="en-US" sz="1200" b="0" i="0" u="non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 의 목표는 일반적인 작업을 단순화하는 기능을 제공하여 동물 원격 측정 데이터를 더 쉽게 처리하고 분석할 수 있도록 한다는 것</a:t>
            </a:r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Animal Movement Tools (amt)</a:t>
            </a:r>
          </a:p>
          <a:p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endParaRPr lang="en-US" altLang="ko-KR" sz="1200" b="0" i="0" u="none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18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Circumference 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원주 </a:t>
            </a:r>
            <a:r>
              <a:rPr lang="en-US" altLang="ko-KR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 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구의 둘레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92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color=Tree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입력하니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종류별로 색상을 다르게 하여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나타내주었습니다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7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15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Surivival</a:t>
            </a:r>
            <a:r>
              <a:rPr lang="en-US" altLang="ko-KR" dirty="0"/>
              <a:t> </a:t>
            </a:r>
            <a:r>
              <a:rPr lang="ko-KR" altLang="en-US" dirty="0"/>
              <a:t>생존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442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TSNE t</a:t>
            </a:r>
            <a:r>
              <a:rPr lang="ko-KR" altLang="en-US" dirty="0"/>
              <a:t>분포 확률적 근접 동상사상</a:t>
            </a:r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perplexity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어느 범위까지 영향력을 강하게 할지 정의하는 역할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차원을 축소하는 과정에서 데이터를 샘플링 하는데 샘플의 개수를 몇 개로 할지 지정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데이터 행수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작게 지정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≤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perplexity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범위를 갖는 것으로 관찰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dirty="0"/>
          </a:p>
          <a:p>
            <a:r>
              <a:rPr lang="en-US" altLang="ko-KR" dirty="0"/>
              <a:t>Stochastic </a:t>
            </a:r>
            <a:r>
              <a:rPr lang="ko-KR" altLang="en-US" dirty="0" err="1"/>
              <a:t>스토캐스틱</a:t>
            </a:r>
            <a:r>
              <a:rPr lang="ko-KR" altLang="en-US" dirty="0"/>
              <a:t> 확률적</a:t>
            </a:r>
            <a:endParaRPr lang="en-US" altLang="ko-KR" dirty="0"/>
          </a:p>
          <a:p>
            <a:r>
              <a:rPr lang="en-US" altLang="ko-KR" dirty="0"/>
              <a:t>Perplexity </a:t>
            </a:r>
            <a:r>
              <a:rPr lang="ko-KR" altLang="en-US" dirty="0"/>
              <a:t>당혹감</a:t>
            </a:r>
            <a:endParaRPr lang="en-US" altLang="ko-KR" dirty="0"/>
          </a:p>
          <a:p>
            <a:r>
              <a:rPr lang="en-US" altLang="ko-KR" dirty="0" err="1"/>
              <a:t>check_duplicate</a:t>
            </a:r>
            <a:r>
              <a:rPr lang="en-US" altLang="ko-KR" dirty="0"/>
              <a:t>  </a:t>
            </a:r>
            <a:r>
              <a:rPr lang="ko-KR" altLang="en-US" dirty="0"/>
              <a:t>취미 이슈 </a:t>
            </a:r>
            <a:r>
              <a:rPr lang="en-US" altLang="ko-KR" dirty="0"/>
              <a:t>- </a:t>
            </a:r>
            <a:r>
              <a:rPr lang="ko-KR" altLang="en-US" dirty="0"/>
              <a:t>하위 보관증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dim – </a:t>
            </a:r>
            <a:r>
              <a:rPr lang="en-US" altLang="ko-KR" dirty="0" err="1"/>
              <a:t>dimention</a:t>
            </a:r>
            <a:endParaRPr lang="en-US" altLang="ko-KR" dirty="0"/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Perplexity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당혹감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err="1"/>
              <a:t>check_duplicate</a:t>
            </a:r>
            <a:r>
              <a:rPr lang="en-US" altLang="ko-KR" dirty="0"/>
              <a:t> – </a:t>
            </a:r>
            <a:r>
              <a:rPr lang="ko-KR" altLang="en-US" dirty="0"/>
              <a:t>복제 여부 체크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8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46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i="1" dirty="0"/>
              <a:t>국민총소득</a:t>
            </a:r>
            <a:r>
              <a:rPr lang="en-US" altLang="ko-KR" sz="1200" i="1" dirty="0"/>
              <a:t>(GNI),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21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i="1" dirty="0"/>
              <a:t>국민총소득</a:t>
            </a:r>
            <a:r>
              <a:rPr lang="en-US" altLang="ko-KR" sz="1200" i="1" dirty="0"/>
              <a:t>(GNI),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849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i="1" dirty="0"/>
              <a:t>국민총소득</a:t>
            </a:r>
            <a:r>
              <a:rPr lang="en-US" altLang="ko-KR" sz="1200" i="1" dirty="0"/>
              <a:t>(GNI),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 수를 바탕으로 타일 크기를 정하고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b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GNI 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수치에 따라 타일의 색을 칠한 </a:t>
            </a:r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트리맵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altLang="ko-KR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GNI 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수치를 바탕으로 타일 크기를 정하고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b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 수에 따라 타일의 색을 칠한 </a:t>
            </a:r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트리맵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altLang="ko-KR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1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Bg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ground</a:t>
            </a:r>
          </a:p>
          <a:p>
            <a:r>
              <a:rPr lang="en-US" altLang="ko-KR" dirty="0" err="1"/>
              <a:t>Fg</a:t>
            </a:r>
            <a:r>
              <a:rPr lang="en-US" altLang="ko-KR" dirty="0"/>
              <a:t> fore ground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character (or symbol) expansion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0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Bg</a:t>
            </a:r>
            <a:r>
              <a:rPr lang="ko-KR" altLang="en-US" dirty="0"/>
              <a:t> </a:t>
            </a:r>
            <a:r>
              <a:rPr lang="en-US" altLang="ko-KR" dirty="0"/>
              <a:t>back</a:t>
            </a:r>
            <a:r>
              <a:rPr lang="ko-KR" altLang="en-US" dirty="0"/>
              <a:t> </a:t>
            </a:r>
            <a:r>
              <a:rPr lang="en-US" altLang="ko-KR" dirty="0"/>
              <a:t>ground</a:t>
            </a:r>
          </a:p>
          <a:p>
            <a:r>
              <a:rPr lang="en-US" altLang="ko-KR" dirty="0" err="1"/>
              <a:t>Fg</a:t>
            </a:r>
            <a:r>
              <a:rPr lang="en-US" altLang="ko-KR" dirty="0"/>
              <a:t> fore ground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Cex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character (or symbol) expansion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46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Expectation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7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6DFFE-EE69-4E0E-AB37-474340FCDDE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5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 userDrawn="1">
            <p:ph sz="quarter" idx="10"/>
          </p:nvPr>
        </p:nvSpPr>
        <p:spPr>
          <a:xfrm>
            <a:off x="251520" y="219407"/>
            <a:ext cx="3528392" cy="26035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8" name="막힌 원호 17"/>
          <p:cNvSpPr/>
          <p:nvPr userDrawn="1"/>
        </p:nvSpPr>
        <p:spPr>
          <a:xfrm rot="5400000" flipV="1">
            <a:off x="1772705" y="2020964"/>
            <a:ext cx="3055182" cy="3217232"/>
          </a:xfrm>
          <a:prstGeom prst="blockArc">
            <a:avLst>
              <a:gd name="adj1" fmla="val 7937595"/>
              <a:gd name="adj2" fmla="val 2953892"/>
              <a:gd name="adj3" fmla="val 39326"/>
            </a:avLst>
          </a:prstGeom>
          <a:solidFill>
            <a:schemeClr val="accent3">
              <a:lumMod val="75000"/>
              <a:alpha val="12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9" name="직사각형 48"/>
          <p:cNvSpPr/>
          <p:nvPr userDrawn="1"/>
        </p:nvSpPr>
        <p:spPr bwMode="auto">
          <a:xfrm>
            <a:off x="3615866" y="2111345"/>
            <a:ext cx="1172158" cy="3045826"/>
          </a:xfrm>
          <a:prstGeom prst="rect">
            <a:avLst/>
          </a:prstGeom>
          <a:solidFill>
            <a:schemeClr val="accent3">
              <a:lumMod val="75000"/>
              <a:alpha val="1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798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2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막힌 원호 1"/>
          <p:cNvSpPr/>
          <p:nvPr userDrawn="1"/>
        </p:nvSpPr>
        <p:spPr>
          <a:xfrm rot="5400000">
            <a:off x="-1245725" y="-137657"/>
            <a:ext cx="5143500" cy="5424178"/>
          </a:xfrm>
          <a:prstGeom prst="blockArc">
            <a:avLst>
              <a:gd name="adj1" fmla="val 10800013"/>
              <a:gd name="adj2" fmla="val 3615"/>
              <a:gd name="adj3" fmla="val 26093"/>
            </a:avLst>
          </a:prstGeom>
          <a:solidFill>
            <a:schemeClr val="bg2">
              <a:lumMod val="50000"/>
              <a:alpha val="12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7" name="대각선 줄무늬 56"/>
          <p:cNvSpPr/>
          <p:nvPr userDrawn="1"/>
        </p:nvSpPr>
        <p:spPr>
          <a:xfrm rot="10800000">
            <a:off x="4298880" y="-7364"/>
            <a:ext cx="3626379" cy="5150864"/>
          </a:xfrm>
          <a:prstGeom prst="diagStripe">
            <a:avLst>
              <a:gd name="adj" fmla="val 45266"/>
            </a:avLst>
          </a:prstGeom>
          <a:solidFill>
            <a:schemeClr val="accent1">
              <a:lumMod val="75000"/>
              <a:alpha val="12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7920181" y="0"/>
            <a:ext cx="1228299" cy="5143501"/>
          </a:xfrm>
          <a:prstGeom prst="rect">
            <a:avLst/>
          </a:prstGeom>
          <a:solidFill>
            <a:schemeClr val="accent1">
              <a:lumMod val="75000"/>
              <a:alpha val="12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직사각형 19"/>
          <p:cNvSpPr/>
          <p:nvPr userDrawn="1"/>
        </p:nvSpPr>
        <p:spPr bwMode="auto">
          <a:xfrm>
            <a:off x="4506" y="3786"/>
            <a:ext cx="1318784" cy="5143501"/>
          </a:xfrm>
          <a:prstGeom prst="rect">
            <a:avLst/>
          </a:prstGeom>
          <a:solidFill>
            <a:schemeClr val="bg2">
              <a:lumMod val="50000"/>
              <a:alpha val="1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798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2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 bwMode="auto">
          <a:xfrm>
            <a:off x="4211960" y="1657353"/>
            <a:ext cx="3705155" cy="1177433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798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2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2" name="직사각형 21"/>
          <p:cNvSpPr/>
          <p:nvPr userDrawn="1"/>
        </p:nvSpPr>
        <p:spPr bwMode="auto">
          <a:xfrm>
            <a:off x="5397700" y="1657353"/>
            <a:ext cx="1505803" cy="3499818"/>
          </a:xfrm>
          <a:prstGeom prst="rect">
            <a:avLst/>
          </a:prstGeom>
          <a:solidFill>
            <a:schemeClr val="accent4">
              <a:lumMod val="60000"/>
              <a:lumOff val="40000"/>
              <a:alpha val="2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79847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25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6" name="제목 1"/>
          <p:cNvSpPr>
            <a:spLocks noGrp="1"/>
          </p:cNvSpPr>
          <p:nvPr userDrawn="1">
            <p:ph type="ctrTitle"/>
          </p:nvPr>
        </p:nvSpPr>
        <p:spPr>
          <a:xfrm>
            <a:off x="435197" y="1596535"/>
            <a:ext cx="8129590" cy="1125150"/>
          </a:xfrm>
          <a:effectLst/>
        </p:spPr>
        <p:txBody>
          <a:bodyPr>
            <a:normAutofit/>
          </a:bodyPr>
          <a:lstStyle>
            <a:lvl1pPr algn="ctr">
              <a:lnSpc>
                <a:spcPct val="150000"/>
              </a:lnSpc>
              <a:spcAft>
                <a:spcPts val="675"/>
              </a:spcAft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9A5A2820-2821-4649-94F1-82DE1AA15CB0}"/>
              </a:ext>
            </a:extLst>
          </p:cNvPr>
          <p:cNvSpPr/>
          <p:nvPr userDrawn="1"/>
        </p:nvSpPr>
        <p:spPr>
          <a:xfrm>
            <a:off x="6568440" y="4008120"/>
            <a:ext cx="1357200" cy="723900"/>
          </a:xfrm>
          <a:custGeom>
            <a:avLst/>
            <a:gdLst>
              <a:gd name="connsiteX0" fmla="*/ 510540 w 1367790"/>
              <a:gd name="connsiteY0" fmla="*/ 0 h 723900"/>
              <a:gd name="connsiteX1" fmla="*/ 1367790 w 1367790"/>
              <a:gd name="connsiteY1" fmla="*/ 0 h 723900"/>
              <a:gd name="connsiteX2" fmla="*/ 1363980 w 1367790"/>
              <a:gd name="connsiteY2" fmla="*/ 723900 h 723900"/>
              <a:gd name="connsiteX3" fmla="*/ 0 w 1367790"/>
              <a:gd name="connsiteY3" fmla="*/ 723900 h 723900"/>
              <a:gd name="connsiteX4" fmla="*/ 510540 w 1367790"/>
              <a:gd name="connsiteY4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7790" h="723900">
                <a:moveTo>
                  <a:pt x="510540" y="0"/>
                </a:moveTo>
                <a:lnTo>
                  <a:pt x="1367790" y="0"/>
                </a:lnTo>
                <a:lnTo>
                  <a:pt x="1363980" y="723900"/>
                </a:lnTo>
                <a:lnTo>
                  <a:pt x="0" y="723900"/>
                </a:lnTo>
                <a:lnTo>
                  <a:pt x="510540" y="0"/>
                </a:lnTo>
                <a:close/>
              </a:path>
            </a:pathLst>
          </a:custGeom>
          <a:solidFill>
            <a:schemeClr val="accent1">
              <a:lumMod val="75000"/>
              <a:alpha val="12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45E7D-9D01-4734-9E56-319BF4A44030}"/>
              </a:ext>
            </a:extLst>
          </p:cNvPr>
          <p:cNvSpPr txBox="1"/>
          <p:nvPr userDrawn="1"/>
        </p:nvSpPr>
        <p:spPr>
          <a:xfrm>
            <a:off x="395536" y="234025"/>
            <a:ext cx="144016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BigData</a:t>
            </a:r>
            <a:r>
              <a:rPr lang="en-US" altLang="ko-KR" sz="1200" dirty="0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Analysis</a:t>
            </a:r>
            <a:endParaRPr lang="ko-KR" altLang="en-US" sz="1200" dirty="0">
              <a:solidFill>
                <a:srgbClr val="0070C0"/>
              </a:solidFill>
              <a:latin typeface="Bahnschrift SemiBold" panose="020B0502040204020203" pitchFamily="34" charset="0"/>
              <a:ea typeface="한컴 말랑말랑 Bold" panose="020F0803000000000000" pitchFamily="50" charset="-127"/>
              <a:cs typeface="Cascadia Code SemiBold" panose="020B0609020000020004" pitchFamily="49" charset="0"/>
            </a:endParaRPr>
          </a:p>
        </p:txBody>
      </p:sp>
      <p:sp>
        <p:nvSpPr>
          <p:cNvPr id="6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67744" y="4806693"/>
            <a:ext cx="4596542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</a:lstStyle>
          <a:p>
            <a:r>
              <a:rPr lang="en-US" altLang="ko-KR" dirty="0"/>
              <a:t># </a:t>
            </a:r>
            <a:r>
              <a:rPr lang="ko-KR" altLang="en-US" dirty="0"/>
              <a:t>본 학습자료는 저작권자의 동의없이 무단 복제 및 배포할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48730" y="4822047"/>
            <a:ext cx="1162000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70C0"/>
                </a:solidFill>
              </a:defRPr>
            </a:lvl1pPr>
          </a:lstStyle>
          <a:p>
            <a:fld id="{A5665701-B6D9-44AA-B648-93AB7976EA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539552" y="542244"/>
            <a:ext cx="8058662" cy="58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latinLnBrk="0">
              <a:defRPr sz="3200" b="1">
                <a:solidFill>
                  <a:schemeClr val="tx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0"/>
          </p:nvPr>
        </p:nvSpPr>
        <p:spPr>
          <a:xfrm>
            <a:off x="545786" y="1563638"/>
            <a:ext cx="8058662" cy="3168351"/>
          </a:xfrm>
        </p:spPr>
        <p:txBody>
          <a:bodyPr>
            <a:normAutofit/>
          </a:bodyPr>
          <a:lstStyle>
            <a:lvl1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4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822047"/>
            <a:ext cx="829118" cy="22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AF6FD3-D380-4A18-9D3B-4D3821A5D0DE}"/>
              </a:ext>
            </a:extLst>
          </p:cNvPr>
          <p:cNvCxnSpPr>
            <a:cxnSpLocks/>
          </p:cNvCxnSpPr>
          <p:nvPr userDrawn="1"/>
        </p:nvCxnSpPr>
        <p:spPr>
          <a:xfrm>
            <a:off x="1835697" y="420969"/>
            <a:ext cx="705678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19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45E7D-9D01-4734-9E56-319BF4A44030}"/>
              </a:ext>
            </a:extLst>
          </p:cNvPr>
          <p:cNvSpPr txBox="1"/>
          <p:nvPr userDrawn="1"/>
        </p:nvSpPr>
        <p:spPr>
          <a:xfrm>
            <a:off x="467544" y="123478"/>
            <a:ext cx="159185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BigData</a:t>
            </a:r>
            <a:r>
              <a:rPr lang="en-US" altLang="ko-KR" sz="1200" dirty="0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Analysis</a:t>
            </a:r>
            <a:endParaRPr lang="ko-KR" altLang="en-US" sz="1200" dirty="0">
              <a:solidFill>
                <a:srgbClr val="0070C0"/>
              </a:solidFill>
              <a:latin typeface="Bahnschrift SemiBold" panose="020B0502040204020203" pitchFamily="34" charset="0"/>
              <a:ea typeface="한컴 말랑말랑 Bold" panose="020F0803000000000000" pitchFamily="50" charset="-127"/>
              <a:cs typeface="Cascadia Code SemiBold" panose="020B0609020000020004" pitchFamily="49" charset="0"/>
            </a:endParaRPr>
          </a:p>
        </p:txBody>
      </p:sp>
      <p:sp>
        <p:nvSpPr>
          <p:cNvPr id="6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67744" y="4806693"/>
            <a:ext cx="4596542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</a:lstStyle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7390" y="4806692"/>
            <a:ext cx="1162000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70C0"/>
                </a:solidFill>
              </a:defRPr>
            </a:lvl1pPr>
          </a:lstStyle>
          <a:p>
            <a:fld id="{A5665701-B6D9-44AA-B648-93AB7976EA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539552" y="542244"/>
            <a:ext cx="8058662" cy="58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latinLnBrk="0">
              <a:defRPr sz="3200" b="1">
                <a:solidFill>
                  <a:schemeClr val="tx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0"/>
          </p:nvPr>
        </p:nvSpPr>
        <p:spPr>
          <a:xfrm>
            <a:off x="545786" y="1338234"/>
            <a:ext cx="8058662" cy="3393756"/>
          </a:xfrm>
        </p:spPr>
        <p:txBody>
          <a:bodyPr>
            <a:normAutofit/>
          </a:bodyPr>
          <a:lstStyle>
            <a:lvl1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  <a:lvl2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4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10" y="4826739"/>
            <a:ext cx="829118" cy="22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AF6FD3-D380-4A18-9D3B-4D3821A5D0DE}"/>
              </a:ext>
            </a:extLst>
          </p:cNvPr>
          <p:cNvCxnSpPr>
            <a:cxnSpLocks/>
          </p:cNvCxnSpPr>
          <p:nvPr userDrawn="1"/>
        </p:nvCxnSpPr>
        <p:spPr>
          <a:xfrm>
            <a:off x="2059400" y="335599"/>
            <a:ext cx="683308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99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1"/>
          <p:cNvSpPr>
            <a:spLocks noGrp="1"/>
          </p:cNvSpPr>
          <p:nvPr>
            <p:ph type="ctrTitle"/>
          </p:nvPr>
        </p:nvSpPr>
        <p:spPr>
          <a:xfrm>
            <a:off x="971599" y="1673728"/>
            <a:ext cx="7146899" cy="1125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0" rIns="90000" bIns="0" anchor="ctr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9"/>
          <p:cNvSpPr>
            <a:spLocks noGrp="1"/>
          </p:cNvSpPr>
          <p:nvPr userDrawn="1">
            <p:ph sz="quarter" idx="10"/>
          </p:nvPr>
        </p:nvSpPr>
        <p:spPr>
          <a:xfrm>
            <a:off x="251520" y="219407"/>
            <a:ext cx="3528392" cy="260350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B9F1763-E0CF-418F-BA5C-2376F9CB77B8}"/>
              </a:ext>
            </a:extLst>
          </p:cNvPr>
          <p:cNvGrpSpPr/>
          <p:nvPr userDrawn="1"/>
        </p:nvGrpSpPr>
        <p:grpSpPr>
          <a:xfrm>
            <a:off x="-1401304" y="-9466"/>
            <a:ext cx="10549784" cy="5166637"/>
            <a:chOff x="-1401304" y="-9466"/>
            <a:chExt cx="10549784" cy="5166637"/>
          </a:xfrm>
        </p:grpSpPr>
        <p:sp>
          <p:nvSpPr>
            <p:cNvPr id="18" name="막힌 원호 17"/>
            <p:cNvSpPr/>
            <p:nvPr userDrawn="1"/>
          </p:nvSpPr>
          <p:spPr>
            <a:xfrm rot="5400000" flipV="1">
              <a:off x="1967636" y="2020964"/>
              <a:ext cx="3055182" cy="3217232"/>
            </a:xfrm>
            <a:prstGeom prst="blockArc">
              <a:avLst>
                <a:gd name="adj1" fmla="val 7937595"/>
                <a:gd name="adj2" fmla="val 2953892"/>
                <a:gd name="adj3" fmla="val 39326"/>
              </a:avLst>
            </a:prstGeom>
            <a:solidFill>
              <a:schemeClr val="bg1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49" name="직사각형 48"/>
            <p:cNvSpPr/>
            <p:nvPr userDrawn="1"/>
          </p:nvSpPr>
          <p:spPr bwMode="auto">
            <a:xfrm>
              <a:off x="3810797" y="2111345"/>
              <a:ext cx="1172158" cy="3045826"/>
            </a:xfrm>
            <a:prstGeom prst="rect">
              <a:avLst/>
            </a:prstGeom>
            <a:solidFill>
              <a:schemeClr val="bg1">
                <a:lumMod val="50000"/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" name="막힌 원호 1"/>
            <p:cNvSpPr/>
            <p:nvPr userDrawn="1"/>
          </p:nvSpPr>
          <p:spPr>
            <a:xfrm rot="5400000">
              <a:off x="-1260965" y="-137657"/>
              <a:ext cx="5143500" cy="5424178"/>
            </a:xfrm>
            <a:prstGeom prst="blockArc">
              <a:avLst>
                <a:gd name="adj1" fmla="val 10800000"/>
                <a:gd name="adj2" fmla="val 3541"/>
                <a:gd name="adj3" fmla="val 25613"/>
              </a:avLst>
            </a:prstGeom>
            <a:solidFill>
              <a:schemeClr val="bg1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7" name="대각선 줄무늬 56"/>
            <p:cNvSpPr/>
            <p:nvPr userDrawn="1"/>
          </p:nvSpPr>
          <p:spPr>
            <a:xfrm rot="10800000">
              <a:off x="4300988" y="-7364"/>
              <a:ext cx="3626379" cy="5150864"/>
            </a:xfrm>
            <a:prstGeom prst="diagStripe">
              <a:avLst>
                <a:gd name="adj" fmla="val 45266"/>
              </a:avLst>
            </a:prstGeom>
            <a:solidFill>
              <a:schemeClr val="bg1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7920181" y="0"/>
              <a:ext cx="1228299" cy="5143501"/>
            </a:xfrm>
            <a:prstGeom prst="rect">
              <a:avLst/>
            </a:prstGeom>
            <a:solidFill>
              <a:schemeClr val="bg1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직사각형 19"/>
            <p:cNvSpPr/>
            <p:nvPr userDrawn="1"/>
          </p:nvSpPr>
          <p:spPr bwMode="auto">
            <a:xfrm>
              <a:off x="5401" y="-9466"/>
              <a:ext cx="1318784" cy="5143501"/>
            </a:xfrm>
            <a:prstGeom prst="rect">
              <a:avLst/>
            </a:prstGeom>
            <a:solidFill>
              <a:schemeClr val="bg1">
                <a:lumMod val="50000"/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 bwMode="auto">
            <a:xfrm>
              <a:off x="4368919" y="1657353"/>
              <a:ext cx="3749579" cy="1177433"/>
            </a:xfrm>
            <a:prstGeom prst="rect">
              <a:avLst/>
            </a:prstGeom>
            <a:solidFill>
              <a:schemeClr val="bg1">
                <a:lumMod val="50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직사각형 21"/>
            <p:cNvSpPr/>
            <p:nvPr userDrawn="1"/>
          </p:nvSpPr>
          <p:spPr bwMode="auto">
            <a:xfrm>
              <a:off x="5554659" y="1657353"/>
              <a:ext cx="1505803" cy="3499818"/>
            </a:xfrm>
            <a:prstGeom prst="rect">
              <a:avLst/>
            </a:prstGeom>
            <a:solidFill>
              <a:schemeClr val="bg1">
                <a:lumMod val="50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5B1DD0C-5107-4538-91EF-63A71CA42629}"/>
                </a:ext>
              </a:extLst>
            </p:cNvPr>
            <p:cNvSpPr/>
            <p:nvPr userDrawn="1"/>
          </p:nvSpPr>
          <p:spPr>
            <a:xfrm>
              <a:off x="6728040" y="3504265"/>
              <a:ext cx="1192142" cy="996287"/>
            </a:xfrm>
            <a:custGeom>
              <a:avLst/>
              <a:gdLst>
                <a:gd name="connsiteX0" fmla="*/ 696036 w 1228299"/>
                <a:gd name="connsiteY0" fmla="*/ 0 h 996287"/>
                <a:gd name="connsiteX1" fmla="*/ 1228299 w 1228299"/>
                <a:gd name="connsiteY1" fmla="*/ 0 h 996287"/>
                <a:gd name="connsiteX2" fmla="*/ 1228299 w 1228299"/>
                <a:gd name="connsiteY2" fmla="*/ 982639 h 996287"/>
                <a:gd name="connsiteX3" fmla="*/ 0 w 1228299"/>
                <a:gd name="connsiteY3" fmla="*/ 996287 h 996287"/>
                <a:gd name="connsiteX4" fmla="*/ 696036 w 1228299"/>
                <a:gd name="connsiteY4" fmla="*/ 0 h 99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299" h="996287">
                  <a:moveTo>
                    <a:pt x="696036" y="0"/>
                  </a:moveTo>
                  <a:lnTo>
                    <a:pt x="1228299" y="0"/>
                  </a:lnTo>
                  <a:lnTo>
                    <a:pt x="1228299" y="982639"/>
                  </a:lnTo>
                  <a:lnTo>
                    <a:pt x="0" y="996287"/>
                  </a:lnTo>
                  <a:lnTo>
                    <a:pt x="696036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95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AFC7B2-72D4-49D7-84E8-F6200309EEEF}"/>
              </a:ext>
            </a:extLst>
          </p:cNvPr>
          <p:cNvGrpSpPr/>
          <p:nvPr userDrawn="1"/>
        </p:nvGrpSpPr>
        <p:grpSpPr>
          <a:xfrm>
            <a:off x="-108520" y="555526"/>
            <a:ext cx="8280920" cy="4032448"/>
            <a:chOff x="-1386064" y="-7364"/>
            <a:chExt cx="10534544" cy="5164535"/>
          </a:xfrm>
        </p:grpSpPr>
        <p:sp>
          <p:nvSpPr>
            <p:cNvPr id="16" name="막힌 원호 15">
              <a:extLst>
                <a:ext uri="{FF2B5EF4-FFF2-40B4-BE49-F238E27FC236}">
                  <a16:creationId xmlns:a16="http://schemas.microsoft.com/office/drawing/2014/main" id="{77551DFB-3CE8-4FCD-9278-FF6701EAB4CE}"/>
                </a:ext>
              </a:extLst>
            </p:cNvPr>
            <p:cNvSpPr/>
            <p:nvPr userDrawn="1"/>
          </p:nvSpPr>
          <p:spPr>
            <a:xfrm rot="5400000" flipV="1">
              <a:off x="1772705" y="2020964"/>
              <a:ext cx="3055182" cy="3217232"/>
            </a:xfrm>
            <a:prstGeom prst="blockArc">
              <a:avLst>
                <a:gd name="adj1" fmla="val 7937595"/>
                <a:gd name="adj2" fmla="val 2953892"/>
                <a:gd name="adj3" fmla="val 39326"/>
              </a:avLst>
            </a:prstGeom>
            <a:solidFill>
              <a:schemeClr val="accent3">
                <a:lumMod val="75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4A959F-A178-4A6D-98DD-962C09C64F7B}"/>
                </a:ext>
              </a:extLst>
            </p:cNvPr>
            <p:cNvSpPr/>
            <p:nvPr userDrawn="1"/>
          </p:nvSpPr>
          <p:spPr bwMode="auto">
            <a:xfrm>
              <a:off x="3615866" y="2111345"/>
              <a:ext cx="1172158" cy="3045826"/>
            </a:xfrm>
            <a:prstGeom prst="rect">
              <a:avLst/>
            </a:prstGeom>
            <a:solidFill>
              <a:schemeClr val="accent3">
                <a:lumMod val="75000"/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8" name="막힌 원호 17">
              <a:extLst>
                <a:ext uri="{FF2B5EF4-FFF2-40B4-BE49-F238E27FC236}">
                  <a16:creationId xmlns:a16="http://schemas.microsoft.com/office/drawing/2014/main" id="{95F595B3-D204-48C3-86D8-AA39D47D70BA}"/>
                </a:ext>
              </a:extLst>
            </p:cNvPr>
            <p:cNvSpPr/>
            <p:nvPr userDrawn="1"/>
          </p:nvSpPr>
          <p:spPr>
            <a:xfrm rot="5400000">
              <a:off x="-1245725" y="-137657"/>
              <a:ext cx="5143500" cy="5424178"/>
            </a:xfrm>
            <a:prstGeom prst="blockArc">
              <a:avLst>
                <a:gd name="adj1" fmla="val 10800013"/>
                <a:gd name="adj2" fmla="val 3615"/>
                <a:gd name="adj3" fmla="val 26093"/>
              </a:avLst>
            </a:prstGeom>
            <a:solidFill>
              <a:schemeClr val="bg2">
                <a:lumMod val="50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9" name="대각선 줄무늬 18">
              <a:extLst>
                <a:ext uri="{FF2B5EF4-FFF2-40B4-BE49-F238E27FC236}">
                  <a16:creationId xmlns:a16="http://schemas.microsoft.com/office/drawing/2014/main" id="{0A89B073-F1C6-4A82-A22D-361F0A444564}"/>
                </a:ext>
              </a:extLst>
            </p:cNvPr>
            <p:cNvSpPr/>
            <p:nvPr userDrawn="1"/>
          </p:nvSpPr>
          <p:spPr>
            <a:xfrm rot="10800000">
              <a:off x="4298880" y="-7364"/>
              <a:ext cx="3626379" cy="5150864"/>
            </a:xfrm>
            <a:prstGeom prst="diagStripe">
              <a:avLst>
                <a:gd name="adj" fmla="val 45266"/>
              </a:avLst>
            </a:prstGeom>
            <a:solidFill>
              <a:schemeClr val="accent1">
                <a:lumMod val="75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EFBEC8B-F981-4881-91D6-DD8671B23AB3}"/>
                </a:ext>
              </a:extLst>
            </p:cNvPr>
            <p:cNvSpPr/>
            <p:nvPr userDrawn="1"/>
          </p:nvSpPr>
          <p:spPr>
            <a:xfrm>
              <a:off x="7920181" y="0"/>
              <a:ext cx="1228299" cy="5143501"/>
            </a:xfrm>
            <a:prstGeom prst="rect">
              <a:avLst/>
            </a:prstGeom>
            <a:solidFill>
              <a:schemeClr val="accent1">
                <a:lumMod val="75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F7AD947-B3F0-4943-A63C-479CC03F22EF}"/>
                </a:ext>
              </a:extLst>
            </p:cNvPr>
            <p:cNvSpPr/>
            <p:nvPr userDrawn="1"/>
          </p:nvSpPr>
          <p:spPr bwMode="auto">
            <a:xfrm>
              <a:off x="4506" y="3786"/>
              <a:ext cx="1318784" cy="5143501"/>
            </a:xfrm>
            <a:prstGeom prst="rect">
              <a:avLst/>
            </a:prstGeom>
            <a:solidFill>
              <a:schemeClr val="bg2">
                <a:lumMod val="50000"/>
                <a:alpha val="1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CB44B6C-5F1F-4347-8A77-7C5F7E46CC4C}"/>
                </a:ext>
              </a:extLst>
            </p:cNvPr>
            <p:cNvSpPr/>
            <p:nvPr userDrawn="1"/>
          </p:nvSpPr>
          <p:spPr bwMode="auto">
            <a:xfrm>
              <a:off x="4211960" y="1657353"/>
              <a:ext cx="3705155" cy="117743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68B41E7-5C49-4263-B0B5-D3297973C62A}"/>
                </a:ext>
              </a:extLst>
            </p:cNvPr>
            <p:cNvSpPr/>
            <p:nvPr userDrawn="1"/>
          </p:nvSpPr>
          <p:spPr bwMode="auto">
            <a:xfrm>
              <a:off x="5397700" y="1657353"/>
              <a:ext cx="1505803" cy="349981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79847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25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1841B093-8F20-425E-9B34-7917D953CC94}"/>
                </a:ext>
              </a:extLst>
            </p:cNvPr>
            <p:cNvSpPr/>
            <p:nvPr userDrawn="1"/>
          </p:nvSpPr>
          <p:spPr>
            <a:xfrm>
              <a:off x="6568440" y="4008120"/>
              <a:ext cx="1357200" cy="723900"/>
            </a:xfrm>
            <a:custGeom>
              <a:avLst/>
              <a:gdLst>
                <a:gd name="connsiteX0" fmla="*/ 510540 w 1367790"/>
                <a:gd name="connsiteY0" fmla="*/ 0 h 723900"/>
                <a:gd name="connsiteX1" fmla="*/ 1367790 w 1367790"/>
                <a:gd name="connsiteY1" fmla="*/ 0 h 723900"/>
                <a:gd name="connsiteX2" fmla="*/ 1363980 w 1367790"/>
                <a:gd name="connsiteY2" fmla="*/ 723900 h 723900"/>
                <a:gd name="connsiteX3" fmla="*/ 0 w 1367790"/>
                <a:gd name="connsiteY3" fmla="*/ 723900 h 723900"/>
                <a:gd name="connsiteX4" fmla="*/ 510540 w 1367790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790" h="723900">
                  <a:moveTo>
                    <a:pt x="510540" y="0"/>
                  </a:moveTo>
                  <a:lnTo>
                    <a:pt x="1367790" y="0"/>
                  </a:lnTo>
                  <a:lnTo>
                    <a:pt x="1363980" y="723900"/>
                  </a:lnTo>
                  <a:lnTo>
                    <a:pt x="0" y="723900"/>
                  </a:lnTo>
                  <a:lnTo>
                    <a:pt x="51054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12000"/>
              </a:scheme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5CDE9CC-C1AF-4DBA-B834-9D86B6B20970}"/>
              </a:ext>
            </a:extLst>
          </p:cNvPr>
          <p:cNvSpPr txBox="1"/>
          <p:nvPr userDrawn="1"/>
        </p:nvSpPr>
        <p:spPr>
          <a:xfrm>
            <a:off x="3163884" y="1856608"/>
            <a:ext cx="32693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감사합니다</a:t>
            </a:r>
            <a:r>
              <a:rPr lang="en-US" altLang="ko-KR" sz="5500" dirty="0">
                <a:solidFill>
                  <a:schemeClr val="tx1">
                    <a:lumMod val="65000"/>
                    <a:lumOff val="3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5500" dirty="0">
              <a:solidFill>
                <a:schemeClr val="tx1">
                  <a:lumMod val="65000"/>
                  <a:lumOff val="3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3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245E7D-9D01-4734-9E56-319BF4A44030}"/>
              </a:ext>
            </a:extLst>
          </p:cNvPr>
          <p:cNvSpPr txBox="1"/>
          <p:nvPr userDrawn="1"/>
        </p:nvSpPr>
        <p:spPr>
          <a:xfrm>
            <a:off x="467545" y="123479"/>
            <a:ext cx="159185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BigData</a:t>
            </a:r>
            <a:r>
              <a:rPr lang="en-US" altLang="ko-KR" sz="1200" dirty="0">
                <a:solidFill>
                  <a:srgbClr val="0070C0"/>
                </a:solidFill>
                <a:latin typeface="Bahnschrift SemiBold" panose="020B0502040204020203" pitchFamily="34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Analysis</a:t>
            </a:r>
            <a:endParaRPr lang="ko-KR" altLang="en-US" sz="1200" dirty="0">
              <a:solidFill>
                <a:srgbClr val="0070C0"/>
              </a:solidFill>
              <a:latin typeface="Bahnschrift SemiBold" panose="020B0502040204020203" pitchFamily="34" charset="0"/>
              <a:ea typeface="한컴 말랑말랑 Bold" panose="020F0803000000000000" pitchFamily="50" charset="-127"/>
              <a:cs typeface="Cascadia Code SemiBold" panose="020B0609020000020004" pitchFamily="49" charset="0"/>
            </a:endParaRPr>
          </a:p>
        </p:txBody>
      </p:sp>
      <p:sp>
        <p:nvSpPr>
          <p:cNvPr id="62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267745" y="4806694"/>
            <a:ext cx="4596542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6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</a:lstStyle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7390" y="4806692"/>
            <a:ext cx="1162000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70C0"/>
                </a:solidFill>
              </a:defRPr>
            </a:lvl1pPr>
          </a:lstStyle>
          <a:p>
            <a:fld id="{A5665701-B6D9-44AA-B648-93AB7976EA5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539553" y="542245"/>
            <a:ext cx="8058662" cy="58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latinLnBrk="0">
              <a:defRPr sz="3200" b="1">
                <a:solidFill>
                  <a:schemeClr val="tx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3950111" cy="3168350"/>
          </a:xfrm>
        </p:spPr>
        <p:txBody>
          <a:bodyPr>
            <a:normAutofit/>
          </a:bodyPr>
          <a:lstStyle>
            <a:lvl1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611" y="4826740"/>
            <a:ext cx="829118" cy="22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AF6FD3-D380-4A18-9D3B-4D3821A5D0DE}"/>
              </a:ext>
            </a:extLst>
          </p:cNvPr>
          <p:cNvCxnSpPr>
            <a:cxnSpLocks/>
          </p:cNvCxnSpPr>
          <p:nvPr userDrawn="1"/>
        </p:nvCxnSpPr>
        <p:spPr>
          <a:xfrm>
            <a:off x="2059401" y="335599"/>
            <a:ext cx="683308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35">
            <a:extLst>
              <a:ext uri="{FF2B5EF4-FFF2-40B4-BE49-F238E27FC236}">
                <a16:creationId xmlns:a16="http://schemas.microsoft.com/office/drawing/2014/main" id="{91D63E2A-9193-4145-937B-C55B07E84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7205" y="1295210"/>
            <a:ext cx="3950112" cy="3181322"/>
          </a:xfrm>
        </p:spPr>
        <p:txBody>
          <a:bodyPr>
            <a:normAutofit/>
          </a:bodyPr>
          <a:lstStyle>
            <a:lvl1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1pPr>
            <a:lvl2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6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2pPr>
            <a:lvl3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3pPr>
            <a:lvl4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4pPr>
            <a:lvl5pPr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200" b="0">
                <a:latin typeface="한컴 말랑말랑 Regular" panose="020F0303000000000000" pitchFamily="50" charset="-127"/>
                <a:ea typeface="한컴 말랑말랑 Regular" panose="020F0303000000000000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7328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2844" y="0"/>
            <a:ext cx="8858312" cy="589346"/>
          </a:xfrm>
          <a:prstGeom prst="rect">
            <a:avLst/>
          </a:prstGeom>
          <a:effectLst>
            <a:outerShdw dist="12700" dir="4200000" algn="tl" rotWithShape="0">
              <a:schemeClr val="bg1">
                <a:alpha val="72000"/>
              </a:scheme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1560" y="1200150"/>
            <a:ext cx="7920880" cy="362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691680" y="4869675"/>
            <a:ext cx="518457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dirty="0"/>
              <a:t># </a:t>
            </a:r>
            <a:r>
              <a:rPr lang="ko-KR" altLang="en-US" dirty="0"/>
              <a:t>본 학습자료는 저작권자의 동의없이 무단 복제 및 배포할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10400" y="4822048"/>
            <a:ext cx="1990756" cy="321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A5665701-B6D9-44AA-B648-93AB7976EA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6" r:id="rId2"/>
    <p:sldLayoutId id="2147483661" r:id="rId3"/>
    <p:sldLayoutId id="2147483659" r:id="rId4"/>
    <p:sldLayoutId id="2147483663" r:id="rId5"/>
    <p:sldLayoutId id="2147483665" r:id="rId6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200" b="0" kern="1200">
          <a:solidFill>
            <a:schemeClr val="tx1"/>
          </a:solidFill>
          <a:latin typeface="HY헤드라인M" pitchFamily="18" charset="-127"/>
          <a:ea typeface="HY헤드라인M" pitchFamily="18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3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ü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-pubs-static.s3.amazonaws.com/41074_62aa52bdc9ff48a2ba3fb0f468e19118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0" dirty="0"/>
              <a:t>빅데이터 분석</a:t>
            </a:r>
            <a:br>
              <a:rPr lang="en-US" altLang="ko-KR" b="0" dirty="0"/>
            </a:br>
            <a:r>
              <a:rPr lang="en-US" altLang="ko-KR" sz="2700" dirty="0"/>
              <a:t>[ R </a:t>
            </a:r>
            <a:r>
              <a:rPr lang="ko-KR" altLang="en-US" sz="2700" dirty="0"/>
              <a:t>데이터 시각화 </a:t>
            </a:r>
            <a:r>
              <a:rPr lang="en-US" altLang="ko-KR" sz="2700" dirty="0"/>
              <a:t>– </a:t>
            </a:r>
            <a:r>
              <a:rPr lang="en-US" altLang="ko-KR" sz="2700" dirty="0" err="1"/>
              <a:t>ggplot</a:t>
            </a:r>
            <a:r>
              <a:rPr lang="ko-KR" altLang="en-US" sz="2700" dirty="0"/>
              <a:t> 패키지 </a:t>
            </a:r>
            <a:r>
              <a:rPr lang="en-US" altLang="ko-KR" sz="2700" dirty="0"/>
              <a:t>]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1429216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53224-783A-4C3B-845C-7EA786B95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99" y="1673728"/>
            <a:ext cx="7146899" cy="1474086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시각화 기법 기초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29025-6B01-49BD-9EA7-D1B36BBFC5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7DA33C-0E6E-48E1-8787-594D69E4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73728"/>
            <a:ext cx="1923222" cy="18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/>
                </a:solidFill>
              </a:rPr>
              <a:t>데이터 시각화 이해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b="1"/>
              <a:t>데이터 시각화란</a:t>
            </a:r>
            <a:r>
              <a:rPr lang="en-US" altLang="ko-KR" sz="2100" b="1"/>
              <a:t>?</a:t>
            </a:r>
          </a:p>
          <a:p>
            <a:pPr marL="257175" indent="-257175"/>
            <a:r>
              <a:rPr lang="ko-KR" altLang="en-US"/>
              <a:t>데이터 분석 결과를 쉽게 이해할 수 있도록 시각적으로 표현하는 과정</a:t>
            </a:r>
            <a:endParaRPr lang="en-US" altLang="ko-KR"/>
          </a:p>
          <a:p>
            <a:pPr marL="257175" indent="-257175"/>
            <a:r>
              <a:rPr lang="ko-KR" altLang="en-US"/>
              <a:t>데이터를 요약하고</a:t>
            </a:r>
            <a:r>
              <a:rPr lang="en-US" altLang="ko-KR"/>
              <a:t>, </a:t>
            </a:r>
            <a:r>
              <a:rPr lang="ko-KR" altLang="en-US"/>
              <a:t>한 눈에 살펴볼 수 있도록 돕는 시각화가 필수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54E75B-2745-49D7-A555-C0EA03B9E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12" y="2649313"/>
            <a:ext cx="2397017" cy="21278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570FCD-8E6F-4D1B-9E37-900295CA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060" y="2651492"/>
            <a:ext cx="5320817" cy="21256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9E2239-455B-42CA-AB85-9E1B5D42195C}"/>
              </a:ext>
            </a:extLst>
          </p:cNvPr>
          <p:cNvSpPr txBox="1"/>
          <p:nvPr/>
        </p:nvSpPr>
        <p:spPr>
          <a:xfrm>
            <a:off x="731090" y="2395397"/>
            <a:ext cx="2689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시각화가 이루어지지 않은 데이터</a:t>
            </a:r>
            <a:endParaRPr 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1669D-4958-450A-83E2-6E6773666872}"/>
              </a:ext>
            </a:extLst>
          </p:cNvPr>
          <p:cNvSpPr txBox="1"/>
          <p:nvPr/>
        </p:nvSpPr>
        <p:spPr>
          <a:xfrm>
            <a:off x="4843538" y="2392125"/>
            <a:ext cx="26898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시각화가 이루어진 데이터</a:t>
            </a:r>
            <a:endParaRPr lang="en-US" sz="12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D37CC8-7026-4895-840D-EB23B2C8F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5E314B-B74E-4650-BEAA-22ECD6C72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60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b="1"/>
              <a:t>효과적인 데이터 시각화 필수 요소</a:t>
            </a:r>
            <a:endParaRPr lang="en-US" altLang="ko-KR" sz="2100" b="1"/>
          </a:p>
          <a:p>
            <a:pPr marL="0" indent="0">
              <a:buNone/>
            </a:pP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/>
                </a:solidFill>
              </a:rPr>
              <a:t>데이터 시각화 이해</a:t>
            </a:r>
            <a:endParaRPr lang="ko-KR" altLang="en-US"/>
          </a:p>
        </p:txBody>
      </p:sp>
      <p:pic>
        <p:nvPicPr>
          <p:cNvPr id="6" name="그래픽 5" descr="클립보드 단색으로 채워진">
            <a:extLst>
              <a:ext uri="{FF2B5EF4-FFF2-40B4-BE49-F238E27FC236}">
                <a16:creationId xmlns:a16="http://schemas.microsoft.com/office/drawing/2014/main" id="{71912F62-DBD2-42C2-8DF9-91E6F2313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7597" y="2156459"/>
            <a:ext cx="1649520" cy="1649520"/>
          </a:xfrm>
          <a:prstGeom prst="rect">
            <a:avLst/>
          </a:prstGeom>
        </p:spPr>
      </p:pic>
      <p:pic>
        <p:nvPicPr>
          <p:cNvPr id="9" name="그래픽 8" descr="페인트 브러시 단색으로 채워진">
            <a:extLst>
              <a:ext uri="{FF2B5EF4-FFF2-40B4-BE49-F238E27FC236}">
                <a16:creationId xmlns:a16="http://schemas.microsoft.com/office/drawing/2014/main" id="{B13EB046-A897-4772-B973-A31EC9F00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54096" y="2182642"/>
            <a:ext cx="1393484" cy="1393484"/>
          </a:xfrm>
          <a:prstGeom prst="rect">
            <a:avLst/>
          </a:prstGeom>
        </p:spPr>
      </p:pic>
      <p:pic>
        <p:nvPicPr>
          <p:cNvPr id="11" name="그래픽 10" descr="가로 막대형 차트 단색으로 채워진">
            <a:extLst>
              <a:ext uri="{FF2B5EF4-FFF2-40B4-BE49-F238E27FC236}">
                <a16:creationId xmlns:a16="http://schemas.microsoft.com/office/drawing/2014/main" id="{CB1C9ED4-B69B-4051-B4A7-900CD284B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0846" y="2156459"/>
            <a:ext cx="1649520" cy="1649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519865-3582-4644-8C2A-9ADEA76A7149}"/>
              </a:ext>
            </a:extLst>
          </p:cNvPr>
          <p:cNvSpPr txBox="1"/>
          <p:nvPr/>
        </p:nvSpPr>
        <p:spPr>
          <a:xfrm>
            <a:off x="3400676" y="3805980"/>
            <a:ext cx="268986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적절한 데이터 표현 기법 사용</a:t>
            </a:r>
            <a:endParaRPr lang="en-US" altLang="ko-KR" sz="1500" b="1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막대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원형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35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박스차트 등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sz="135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80D37-7938-487B-AFCD-CB6885F62A0B}"/>
              </a:ext>
            </a:extLst>
          </p:cNvPr>
          <p:cNvSpPr txBox="1"/>
          <p:nvPr/>
        </p:nvSpPr>
        <p:spPr>
          <a:xfrm>
            <a:off x="567427" y="3805979"/>
            <a:ext cx="2761554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정보 이해를 돕는 데이터 구조 파악</a:t>
            </a:r>
            <a:endParaRPr lang="en-US" altLang="ko-KR" sz="1500" b="1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자료특성 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&amp; 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변수 개수 등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sz="135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AE6EB-40E3-4359-948F-00AFC0763711}"/>
              </a:ext>
            </a:extLst>
          </p:cNvPr>
          <p:cNvSpPr txBox="1"/>
          <p:nvPr/>
        </p:nvSpPr>
        <p:spPr>
          <a:xfrm>
            <a:off x="5977181" y="3808602"/>
            <a:ext cx="268986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b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효과적인 시각화 디자인</a:t>
            </a:r>
            <a:endParaRPr lang="en-US" altLang="ko-KR" sz="1500" b="1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algn="ctr"/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색상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폰트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 등</a:t>
            </a:r>
            <a:r>
              <a:rPr lang="en-US" altLang="ko-KR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sz="135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sz="135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8C68D2-ECE5-42E8-8C0D-5C42BF592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3DD588-845A-4D1F-8432-854B13DDF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7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도구</a:t>
            </a:r>
            <a:endParaRPr lang="en-US" altLang="ko-KR" sz="2100" b="1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빅데이터 분석을 통해 얻은 결과에서 의미 있는 정보를 요약하여 전하는 과정 필요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데이터 시각화를 이용해 새로운 인사이트 발견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실무에서 가장 많이 사용되는 시각화 도구</a:t>
            </a:r>
            <a:endParaRPr lang="en-US" altLang="ko-KR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treemap(</a:t>
            </a:r>
            <a:r>
              <a:rPr lang="ko-KR" altLang="en-US" err="1"/>
              <a:t>트리맵</a:t>
            </a:r>
            <a:r>
              <a:rPr lang="en-US" altLang="ko-KR"/>
              <a:t> </a:t>
            </a:r>
            <a:r>
              <a:rPr lang="ko-KR" altLang="en-US"/>
              <a:t>생성</a:t>
            </a:r>
            <a:r>
              <a:rPr lang="en-US" altLang="ko-KR"/>
              <a:t>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symbols(</a:t>
            </a:r>
            <a:r>
              <a:rPr lang="ko-KR" altLang="en-US"/>
              <a:t>버블차트 생성</a:t>
            </a:r>
            <a:r>
              <a:rPr lang="en-US" altLang="ko-KR"/>
              <a:t>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mosaicplot</a:t>
            </a:r>
            <a:r>
              <a:rPr lang="en-US" altLang="ko-KR"/>
              <a:t>(</a:t>
            </a:r>
            <a:r>
              <a:rPr lang="ko-KR" altLang="en-US"/>
              <a:t>모자이크 플롯 생성</a:t>
            </a:r>
            <a:r>
              <a:rPr lang="en-US" altLang="ko-KR"/>
              <a:t>)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ggplot</a:t>
            </a:r>
            <a:r>
              <a:rPr lang="en-US" altLang="ko-KR"/>
              <a:t>(</a:t>
            </a:r>
            <a:r>
              <a:rPr lang="ko-KR" altLang="en-US"/>
              <a:t>데이터 시각화 통합 도구</a:t>
            </a:r>
            <a:r>
              <a:rPr lang="en-US" altLang="ko-KR"/>
              <a:t>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6C3E9F-0B44-48EF-97E2-C17162B2E5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0288EE-EFD1-4768-8D2B-750464603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26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트리맵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/>
              <a:t>트리맵</a:t>
            </a:r>
            <a:r>
              <a:rPr lang="en-US" altLang="ko-KR" dirty="0"/>
              <a:t>(Tree map)</a:t>
            </a:r>
            <a:r>
              <a:rPr lang="ko-KR" altLang="en-US" dirty="0"/>
              <a:t>은 사각 타일의 형태로 구성되며</a:t>
            </a:r>
            <a:r>
              <a:rPr lang="en-US" altLang="ko-KR" dirty="0"/>
              <a:t>, </a:t>
            </a:r>
            <a:r>
              <a:rPr lang="ko-KR" altLang="en-US" dirty="0"/>
              <a:t>각 타일의 크기와 색으로 데이터에 담긴 정보를 표현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각각 타일 간에는 계층 구조가 있어</a:t>
            </a:r>
            <a:r>
              <a:rPr lang="en-US" altLang="ko-KR" dirty="0"/>
              <a:t>, </a:t>
            </a:r>
            <a:r>
              <a:rPr lang="ko-KR" altLang="en-US" dirty="0"/>
              <a:t>데이터에 존재하는 계층 구조 표현 가능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treemap</a:t>
            </a:r>
            <a:r>
              <a:rPr lang="en-US" altLang="ko-KR" dirty="0"/>
              <a:t> </a:t>
            </a:r>
            <a:r>
              <a:rPr lang="ko-KR" altLang="en-US" dirty="0"/>
              <a:t>패키지를 설치하고</a:t>
            </a:r>
            <a:r>
              <a:rPr lang="en-US" altLang="ko-KR" dirty="0"/>
              <a:t>, </a:t>
            </a:r>
            <a:r>
              <a:rPr lang="ko-KR" altLang="en-US" dirty="0"/>
              <a:t>패키지 속 </a:t>
            </a:r>
            <a:r>
              <a:rPr lang="en-US" altLang="ko-KR" dirty="0"/>
              <a:t>GNI2014 </a:t>
            </a:r>
            <a:r>
              <a:rPr lang="ko-KR" altLang="en-US" dirty="0"/>
              <a:t>데이터셋을 활용</a:t>
            </a:r>
            <a:br>
              <a:rPr lang="en-US" altLang="ko-KR" i="1" dirty="0"/>
            </a:br>
            <a:r>
              <a:rPr lang="en-US" altLang="ko-KR" sz="1500" i="1" dirty="0"/>
              <a:t>* GNI 2014</a:t>
            </a:r>
            <a:r>
              <a:rPr lang="ko-KR" altLang="en-US" sz="1500" i="1" dirty="0"/>
              <a:t>는 </a:t>
            </a:r>
            <a:r>
              <a:rPr lang="en-US" altLang="ko-KR" sz="1500" i="1" dirty="0"/>
              <a:t>2014</a:t>
            </a:r>
            <a:r>
              <a:rPr lang="ko-KR" altLang="en-US" sz="1500" i="1" dirty="0"/>
              <a:t>년도 세계 국가별 인구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국민총소득</a:t>
            </a:r>
            <a:r>
              <a:rPr lang="en-US" altLang="ko-KR" sz="1500" i="1" dirty="0"/>
              <a:t>(GNI), </a:t>
            </a:r>
            <a:r>
              <a:rPr lang="ko-KR" altLang="en-US" sz="1500" i="1" dirty="0"/>
              <a:t>소속 대륙 정보를 포함하는 데이터</a:t>
            </a: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5AFE49-5B45-4615-8200-4D44C26E0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0DED8-1062-4FD7-BC79-399C25C8C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66CB07-6FF6-4B02-B8ED-DFA887A59F46}"/>
              </a:ext>
            </a:extLst>
          </p:cNvPr>
          <p:cNvSpPr/>
          <p:nvPr/>
        </p:nvSpPr>
        <p:spPr>
          <a:xfrm>
            <a:off x="5076056" y="3435846"/>
            <a:ext cx="16930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Gross National Income</a:t>
            </a:r>
            <a:endParaRPr lang="ko-KR" altLang="en-US" sz="10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72A8AB-4E25-40D4-B811-E0D9D672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34" y="3682067"/>
            <a:ext cx="3795331" cy="12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3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2DE0205-F621-4154-A4D3-FE9FBA4DC4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BB6282-039E-44E6-B3B8-DF5FD440B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A0E95-5A09-4311-8AE7-2121A1897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011" y="1851670"/>
            <a:ext cx="3836861" cy="2605417"/>
          </a:xfrm>
          <a:prstGeom prst="rect">
            <a:avLst/>
          </a:prstGeom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E484E157-B532-4FF0-8E3B-33544956A57F}"/>
              </a:ext>
            </a:extLst>
          </p:cNvPr>
          <p:cNvSpPr txBox="1">
            <a:spLocks/>
          </p:cNvSpPr>
          <p:nvPr/>
        </p:nvSpPr>
        <p:spPr>
          <a:xfrm>
            <a:off x="595010" y="1295209"/>
            <a:ext cx="8058662" cy="3168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1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2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Wingdings" pitchFamily="2" charset="2"/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트리맵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1600" b="1" dirty="0" err="1">
                <a:highlight>
                  <a:srgbClr val="FFFF00"/>
                </a:highlight>
              </a:rPr>
              <a:t>treemap</a:t>
            </a:r>
            <a:r>
              <a:rPr lang="en-US" altLang="ko-KR" sz="1600" b="1" dirty="0">
                <a:highlight>
                  <a:srgbClr val="FFFF00"/>
                </a:highlight>
              </a:rPr>
              <a:t>() </a:t>
            </a:r>
            <a:r>
              <a:rPr lang="ko-KR" altLang="en-US" sz="1600" b="1" dirty="0">
                <a:highlight>
                  <a:srgbClr val="FFFF00"/>
                </a:highlight>
              </a:rPr>
              <a:t>함수</a:t>
            </a:r>
            <a:endParaRPr lang="en-US" altLang="ko-KR" sz="1600" b="1" dirty="0">
              <a:highlight>
                <a:srgbClr val="FFFF00"/>
              </a:highlight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treemap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(data,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index=c(“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계층구조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1”, “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계층구조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2”),</a:t>
            </a:r>
          </a:p>
          <a:p>
            <a:pPr marL="0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	</a:t>
            </a: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vSize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=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크기 기준변수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”)</a:t>
            </a:r>
          </a:p>
          <a:p>
            <a:pPr marL="0" indent="0">
              <a:lnSpc>
                <a:spcPct val="130000"/>
              </a:lnSpc>
              <a:buFont typeface="Wingdings" pitchFamily="2" charset="2"/>
              <a:buNone/>
            </a:pPr>
            <a:endParaRPr lang="en-US" altLang="ko-KR" sz="2100" b="1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C7D5683-1172-4105-9501-BDB859934E13}"/>
              </a:ext>
            </a:extLst>
          </p:cNvPr>
          <p:cNvSpPr txBox="1">
            <a:spLocks/>
          </p:cNvSpPr>
          <p:nvPr/>
        </p:nvSpPr>
        <p:spPr>
          <a:xfrm>
            <a:off x="597879" y="542244"/>
            <a:ext cx="8058662" cy="58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/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3300" dirty="0"/>
              <a:t>데이터 시각화 기법 기초</a:t>
            </a:r>
            <a:endParaRPr lang="en-US" altLang="ko-KR" sz="3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80765-2FB8-416F-9474-734E512CD00D}"/>
              </a:ext>
            </a:extLst>
          </p:cNvPr>
          <p:cNvSpPr txBox="1"/>
          <p:nvPr/>
        </p:nvSpPr>
        <p:spPr>
          <a:xfrm>
            <a:off x="595010" y="3045895"/>
            <a:ext cx="42624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 err="1"/>
              <a:t>install.packages</a:t>
            </a:r>
            <a:r>
              <a:rPr lang="en-US" altLang="ko-KR" sz="1350" dirty="0"/>
              <a:t>("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설치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library(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data("GNI2014")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head(GNI2014)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확인하기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350" dirty="0"/>
          </a:p>
          <a:p>
            <a:r>
              <a:rPr lang="en-US" altLang="ko-KR" sz="1350" dirty="0" err="1">
                <a:highlight>
                  <a:srgbClr val="FFFF00"/>
                </a:highlight>
              </a:rPr>
              <a:t>treemap</a:t>
            </a:r>
            <a:r>
              <a:rPr lang="en-US" altLang="ko-KR" sz="1350" dirty="0">
                <a:highlight>
                  <a:srgbClr val="FFFF00"/>
                </a:highlight>
              </a:rPr>
              <a:t>(</a:t>
            </a:r>
            <a:r>
              <a:rPr lang="en-US" altLang="ko-KR" sz="1350" dirty="0"/>
              <a:t>GNI2014,</a:t>
            </a:r>
          </a:p>
          <a:p>
            <a:r>
              <a:rPr lang="en-US" altLang="ko-KR" sz="1350" dirty="0"/>
              <a:t>        index = c("continent", "iso3"),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계층구조 설정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vSize</a:t>
            </a:r>
            <a:r>
              <a:rPr lang="en-US" altLang="ko-KR" sz="1350" dirty="0"/>
              <a:t> = "population”)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크기 </a:t>
            </a:r>
          </a:p>
        </p:txBody>
      </p:sp>
    </p:spTree>
    <p:extLst>
      <p:ext uri="{BB962C8B-B14F-4D97-AF65-F5344CB8AC3E}">
        <p14:creationId xmlns:p14="http://schemas.microsoft.com/office/powerpoint/2010/main" val="3579810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트리맵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1F565-68F5-4BE2-992E-10079062B71F}"/>
              </a:ext>
            </a:extLst>
          </p:cNvPr>
          <p:cNvSpPr txBox="1"/>
          <p:nvPr/>
        </p:nvSpPr>
        <p:spPr>
          <a:xfrm>
            <a:off x="548654" y="1863026"/>
            <a:ext cx="426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 err="1"/>
              <a:t>install.packages</a:t>
            </a:r>
            <a:r>
              <a:rPr lang="en-US" altLang="ko-KR" sz="1350" dirty="0"/>
              <a:t>("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설치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library(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data("GNI2014")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head(GNI2014)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확인하기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350" dirty="0"/>
          </a:p>
          <a:p>
            <a:r>
              <a:rPr lang="en-US" altLang="ko-KR" sz="1350" dirty="0" err="1">
                <a:highlight>
                  <a:srgbClr val="FFFF00"/>
                </a:highlight>
              </a:rPr>
              <a:t>treemap</a:t>
            </a:r>
            <a:r>
              <a:rPr lang="en-US" altLang="ko-KR" sz="1350" dirty="0">
                <a:highlight>
                  <a:srgbClr val="FFFF00"/>
                </a:highlight>
              </a:rPr>
              <a:t>(</a:t>
            </a:r>
            <a:r>
              <a:rPr lang="en-US" altLang="ko-KR" sz="1350" dirty="0"/>
              <a:t>GNI2014,</a:t>
            </a:r>
          </a:p>
          <a:p>
            <a:r>
              <a:rPr lang="en-US" altLang="ko-KR" sz="1350" dirty="0"/>
              <a:t>        index = c("continent", "iso3"),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계층구조 설정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vSize</a:t>
            </a:r>
            <a:r>
              <a:rPr lang="en-US" altLang="ko-KR" sz="1350" dirty="0"/>
              <a:t> = "population",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크기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vColor</a:t>
            </a:r>
            <a:r>
              <a:rPr lang="en-US" altLang="ko-KR" sz="1350" dirty="0"/>
              <a:t> = "GNI",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색상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type = "value",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컬러링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방법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bg.labels</a:t>
            </a:r>
            <a:r>
              <a:rPr lang="en-US" altLang="ko-KR" sz="1350" dirty="0"/>
              <a:t> = "yellow",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레이블 배경색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title = "</a:t>
            </a:r>
            <a:r>
              <a:rPr lang="ko-KR" altLang="en-US" sz="1350" dirty="0"/>
              <a:t>세계 </a:t>
            </a:r>
            <a:r>
              <a:rPr lang="en-US" altLang="ko-KR" sz="1350" dirty="0"/>
              <a:t>GNI")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트리맵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제목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F6D32-297E-4D96-B9E0-A1FE8222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647830"/>
            <a:ext cx="4082984" cy="301571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E27C21-9917-4F58-B669-28B2FCEC9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13430F-409B-4190-8251-78116D97B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66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트리맵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GNI2014</a:t>
            </a:r>
            <a:br>
              <a:rPr lang="en-US" altLang="ko-KR" dirty="0"/>
            </a:br>
            <a:r>
              <a:rPr lang="ko-KR" altLang="en-US" dirty="0" err="1"/>
              <a:t>트리맵을</a:t>
            </a:r>
            <a:r>
              <a:rPr lang="ko-KR" altLang="en-US" dirty="0"/>
              <a:t> 그릴 대상이 되는 데이터셋</a:t>
            </a:r>
            <a:r>
              <a:rPr lang="en-US" altLang="ko-KR" dirty="0"/>
              <a:t>(</a:t>
            </a:r>
            <a:r>
              <a:rPr lang="ko-KR" altLang="en-US" dirty="0"/>
              <a:t>데이터프레임 형태 입력</a:t>
            </a:r>
            <a:r>
              <a:rPr lang="en-US" altLang="ko-KR" dirty="0"/>
              <a:t>)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index = c(“continent”, “iso3”)</a:t>
            </a:r>
            <a:br>
              <a:rPr lang="en-US" altLang="ko-KR" dirty="0"/>
            </a:br>
            <a:r>
              <a:rPr lang="ko-KR" altLang="en-US" dirty="0" err="1"/>
              <a:t>트리맵에서</a:t>
            </a:r>
            <a:r>
              <a:rPr lang="ko-KR" altLang="en-US" dirty="0"/>
              <a:t> 타일을 대륙</a:t>
            </a:r>
            <a:r>
              <a:rPr lang="en-US" altLang="ko-KR" dirty="0"/>
              <a:t>(continent) </a:t>
            </a:r>
            <a:r>
              <a:rPr lang="ko-KR" altLang="en-US" dirty="0"/>
              <a:t>안에 국가</a:t>
            </a:r>
            <a:r>
              <a:rPr lang="en-US" altLang="ko-KR" dirty="0"/>
              <a:t>(iso3) </a:t>
            </a:r>
            <a:r>
              <a:rPr lang="ko-KR" altLang="en-US" dirty="0"/>
              <a:t>형태로 배치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vSize</a:t>
            </a:r>
            <a:r>
              <a:rPr lang="en-US" altLang="ko-KR" dirty="0"/>
              <a:t> = “population”</a:t>
            </a:r>
            <a:br>
              <a:rPr lang="en-US" altLang="ko-KR" dirty="0"/>
            </a:br>
            <a:r>
              <a:rPr lang="ko-KR" altLang="en-US" dirty="0"/>
              <a:t>타일의 크기를 결정하는 열을 지정 </a:t>
            </a:r>
            <a:r>
              <a:rPr lang="en-US" altLang="ko-KR" dirty="0"/>
              <a:t>-&gt; </a:t>
            </a:r>
            <a:r>
              <a:rPr lang="ko-KR" altLang="en-US" dirty="0"/>
              <a:t>본 코드에서는 인구 수</a:t>
            </a:r>
            <a:r>
              <a:rPr lang="en-US" altLang="ko-KR" dirty="0"/>
              <a:t>(population) </a:t>
            </a:r>
            <a:r>
              <a:rPr lang="ko-KR" altLang="en-US" dirty="0"/>
              <a:t>기반 지정</a:t>
            </a: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2E283-EC40-4FF5-A93D-AFFD306B7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B86483-C790-406D-AAD6-974230461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5B03DA-1158-4CE9-A586-D6B32F3B26AF}"/>
              </a:ext>
            </a:extLst>
          </p:cNvPr>
          <p:cNvSpPr/>
          <p:nvPr/>
        </p:nvSpPr>
        <p:spPr>
          <a:xfrm>
            <a:off x="4644008" y="3147814"/>
            <a:ext cx="381642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ISO 3166-1 Alpha-3</a:t>
            </a:r>
            <a:r>
              <a:rPr lang="ko-KR" altLang="en-US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은 </a:t>
            </a:r>
            <a:endParaRPr lang="en-US" altLang="ko-KR" sz="10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ISO 3166-1</a:t>
            </a:r>
            <a:r>
              <a:rPr lang="ko-KR" altLang="en-US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에서 정한 알파벳 세 글자의 국가 코드로 나타낸 것</a:t>
            </a:r>
          </a:p>
        </p:txBody>
      </p:sp>
    </p:spTree>
    <p:extLst>
      <p:ext uri="{BB962C8B-B14F-4D97-AF65-F5344CB8AC3E}">
        <p14:creationId xmlns:p14="http://schemas.microsoft.com/office/powerpoint/2010/main" val="415487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 err="1"/>
              <a:t>트리맵</a:t>
            </a:r>
            <a:endParaRPr lang="en-US" altLang="ko-KR" sz="2100" b="1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vColor</a:t>
            </a:r>
            <a:r>
              <a:rPr lang="en-US" altLang="ko-KR"/>
              <a:t> = “GNI”</a:t>
            </a:r>
            <a:br>
              <a:rPr lang="en-US" altLang="ko-KR"/>
            </a:br>
            <a:r>
              <a:rPr lang="ko-KR" altLang="en-US"/>
              <a:t>타일의 </a:t>
            </a:r>
            <a:r>
              <a:rPr lang="ko-KR" altLang="en-US" err="1"/>
              <a:t>컬러링</a:t>
            </a:r>
            <a:r>
              <a:rPr lang="ko-KR" altLang="en-US"/>
              <a:t> 방법을 지정 </a:t>
            </a:r>
            <a:r>
              <a:rPr lang="en-US" altLang="ko-KR"/>
              <a:t>-&gt; value</a:t>
            </a:r>
            <a:r>
              <a:rPr lang="ko-KR" altLang="en-US"/>
              <a:t>는 </a:t>
            </a:r>
            <a:r>
              <a:rPr lang="en-US" altLang="ko-KR" err="1"/>
              <a:t>vColor</a:t>
            </a:r>
            <a:r>
              <a:rPr lang="ko-KR" altLang="en-US"/>
              <a:t>에서 지정한 열에 저장된 값의 크기에 따라 색상의 농도가 결정</a:t>
            </a:r>
            <a:r>
              <a:rPr lang="en-US" altLang="ko-KR"/>
              <a:t>(index,</a:t>
            </a:r>
            <a:r>
              <a:rPr lang="ko-KR" altLang="en-US"/>
              <a:t> </a:t>
            </a:r>
            <a:r>
              <a:rPr lang="en-US" altLang="ko-KR"/>
              <a:t>comp,</a:t>
            </a:r>
            <a:r>
              <a:rPr lang="ko-KR" altLang="en-US"/>
              <a:t> </a:t>
            </a:r>
            <a:r>
              <a:rPr lang="en-US" altLang="ko-KR"/>
              <a:t>dens </a:t>
            </a:r>
            <a:r>
              <a:rPr lang="ko-KR" altLang="en-US"/>
              <a:t>등을 지정할 수 있음</a:t>
            </a:r>
            <a:r>
              <a:rPr lang="en-US" altLang="ko-KR"/>
              <a:t>)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bg.labels</a:t>
            </a:r>
            <a:r>
              <a:rPr lang="en-US" altLang="ko-KR"/>
              <a:t> = “yellow”</a:t>
            </a:r>
            <a:br>
              <a:rPr lang="en-US" altLang="ko-KR"/>
            </a:br>
            <a:r>
              <a:rPr lang="ko-KR" altLang="en-US"/>
              <a:t>대륙을 나타내는 레이블의 배경색 지정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title = “</a:t>
            </a:r>
            <a:r>
              <a:rPr lang="ko-KR" altLang="en-US"/>
              <a:t>세계 </a:t>
            </a:r>
            <a:r>
              <a:rPr lang="en-US" altLang="ko-KR"/>
              <a:t>GNI”</a:t>
            </a:r>
            <a:br>
              <a:rPr lang="en-US" altLang="ko-KR"/>
            </a:br>
            <a:r>
              <a:rPr lang="ko-KR" altLang="en-US" err="1"/>
              <a:t>트리맵의</a:t>
            </a:r>
            <a:r>
              <a:rPr lang="ko-KR" altLang="en-US"/>
              <a:t> 제목을 지정</a:t>
            </a: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CA5C6C3-4571-4EB9-A974-A54C9A888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96D280-FAA9-4E05-8E72-9CEBB5FA1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 err="1"/>
              <a:t>트리맵</a:t>
            </a:r>
            <a:endParaRPr lang="en-US" altLang="ko-KR" sz="2100" b="1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1F565-68F5-4BE2-992E-10079062B71F}"/>
              </a:ext>
            </a:extLst>
          </p:cNvPr>
          <p:cNvSpPr txBox="1"/>
          <p:nvPr/>
        </p:nvSpPr>
        <p:spPr>
          <a:xfrm>
            <a:off x="621337" y="1720109"/>
            <a:ext cx="4262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 err="1"/>
              <a:t>install.packages</a:t>
            </a:r>
            <a:r>
              <a:rPr lang="en-US" altLang="ko-KR" sz="1350" dirty="0"/>
              <a:t>("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설치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library(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data("GNI2014")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head(GNI2014)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확인하기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350" dirty="0"/>
          </a:p>
          <a:p>
            <a:r>
              <a:rPr lang="en-US" altLang="ko-KR" sz="1350" dirty="0" err="1"/>
              <a:t>treemap</a:t>
            </a:r>
            <a:r>
              <a:rPr lang="en-US" altLang="ko-KR" sz="1350" dirty="0"/>
              <a:t>(GNI2014,</a:t>
            </a:r>
          </a:p>
          <a:p>
            <a:r>
              <a:rPr lang="en-US" altLang="ko-KR" sz="1350" dirty="0"/>
              <a:t>        index = c("continent", "iso3"),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계층구조 설정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>
                <a:highlight>
                  <a:srgbClr val="FFFF00"/>
                </a:highlight>
              </a:rPr>
              <a:t>vSize</a:t>
            </a:r>
            <a:r>
              <a:rPr lang="en-US" altLang="ko-KR" sz="1350" dirty="0">
                <a:highlight>
                  <a:srgbClr val="FFFF00"/>
                </a:highlight>
              </a:rPr>
              <a:t> = "population"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크기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>
                <a:highlight>
                  <a:srgbClr val="FFFF00"/>
                </a:highlight>
              </a:rPr>
              <a:t>vColor</a:t>
            </a:r>
            <a:r>
              <a:rPr lang="en-US" altLang="ko-KR" sz="1350" dirty="0">
                <a:highlight>
                  <a:srgbClr val="FFFF00"/>
                </a:highlight>
              </a:rPr>
              <a:t> = "GNI"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색상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>
                <a:highlight>
                  <a:srgbClr val="FFFF00"/>
                </a:highlight>
              </a:rPr>
              <a:t>type = "value"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컬러링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방법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bg.labels</a:t>
            </a:r>
            <a:r>
              <a:rPr lang="en-US" altLang="ko-KR" sz="1350" dirty="0"/>
              <a:t> = "yellow",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레이블 배경색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title = "</a:t>
            </a:r>
            <a:r>
              <a:rPr lang="ko-KR" altLang="en-US" sz="1350" dirty="0"/>
              <a:t>세계 </a:t>
            </a:r>
            <a:r>
              <a:rPr lang="en-US" altLang="ko-KR" sz="1350" dirty="0"/>
              <a:t>GNI")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트리맵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제목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4EF6D32-297E-4D96-B9E0-A1FE8222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680" y="1585539"/>
            <a:ext cx="4082984" cy="30157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0280-4246-44C8-BCC1-6FA140F874F0}"/>
              </a:ext>
            </a:extLst>
          </p:cNvPr>
          <p:cNvSpPr/>
          <p:nvPr/>
        </p:nvSpPr>
        <p:spPr>
          <a:xfrm>
            <a:off x="1138487" y="3212602"/>
            <a:ext cx="2717848" cy="635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4DC6EB6-3EF2-4080-B582-0EC10B58D050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859885" y="3530324"/>
            <a:ext cx="278602" cy="94907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EB7471-EF93-4118-8085-92C7D7B11D07}"/>
              </a:ext>
            </a:extLst>
          </p:cNvPr>
          <p:cNvSpPr txBox="1"/>
          <p:nvPr/>
        </p:nvSpPr>
        <p:spPr>
          <a:xfrm>
            <a:off x="621337" y="4335453"/>
            <a:ext cx="313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 수를 바탕으로 타일 크기를 정하고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b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GNI 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수치에 따라 타일의 색을 칠한 </a:t>
            </a:r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트리맵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929661-45E3-4E69-A5CB-A67AA82AE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D914529-904D-4CFF-9BF9-BDB74CF40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0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BB45F30-5D96-45D0-8504-9B9F38A89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7B0D23-C0EE-459D-9A1F-0E60922A5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38AC8734-FB9D-46A5-9527-F73ABD87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8B37E-8B71-43C3-AFEC-1370DD813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데이터셋에서 다른 변수들을 이용하여 연비</a:t>
            </a:r>
            <a:r>
              <a:rPr lang="en-US" altLang="ko-KR" dirty="0"/>
              <a:t>(mpg)</a:t>
            </a:r>
            <a:r>
              <a:rPr lang="ko-KR" altLang="en-US" dirty="0"/>
              <a:t>를 예측하는 다중 회귀모델을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전체 변수를 이용하여 연비</a:t>
            </a:r>
            <a:r>
              <a:rPr lang="en-US" altLang="ko-KR" dirty="0"/>
              <a:t>(mpg)</a:t>
            </a:r>
            <a:r>
              <a:rPr lang="ko-KR" altLang="en-US" dirty="0"/>
              <a:t>를 예측하는 회귀모델을 만들고 회귀식을 </a:t>
            </a:r>
            <a:r>
              <a:rPr lang="ko-KR" altLang="en-US" dirty="0" err="1"/>
              <a:t>나타내시오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5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 err="1"/>
              <a:t>트리맵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헬빅구_9차시_트리맵">
            <a:hlinkClick r:id="" action="ppaction://media"/>
            <a:extLst>
              <a:ext uri="{FF2B5EF4-FFF2-40B4-BE49-F238E27FC236}">
                <a16:creationId xmlns:a16="http://schemas.microsoft.com/office/drawing/2014/main" id="{B7610271-BFAD-48A9-AACB-20C0436FC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88" y="1150145"/>
            <a:ext cx="640071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F1F565-68F5-4BE2-992E-10079062B71F}"/>
              </a:ext>
            </a:extLst>
          </p:cNvPr>
          <p:cNvSpPr txBox="1"/>
          <p:nvPr/>
        </p:nvSpPr>
        <p:spPr>
          <a:xfrm>
            <a:off x="548654" y="1788445"/>
            <a:ext cx="43085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 err="1"/>
              <a:t>install.packages</a:t>
            </a:r>
            <a:r>
              <a:rPr lang="en-US" altLang="ko-KR" sz="1350" dirty="0"/>
              <a:t>("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설치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library(</a:t>
            </a:r>
            <a:r>
              <a:rPr lang="en-US" altLang="ko-KR" sz="1350" dirty="0" err="1"/>
              <a:t>treemap</a:t>
            </a:r>
            <a:r>
              <a:rPr lang="en-US" altLang="ko-KR" sz="1350" dirty="0"/>
              <a:t>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패키지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data("GNI2014")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불러오기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head(GNI2014)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 확인하기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350" dirty="0"/>
          </a:p>
          <a:p>
            <a:r>
              <a:rPr lang="en-US" altLang="ko-KR" sz="1350" dirty="0" err="1"/>
              <a:t>treemap</a:t>
            </a:r>
            <a:r>
              <a:rPr lang="en-US" altLang="ko-KR" sz="1350" dirty="0"/>
              <a:t>(GNI2014,</a:t>
            </a:r>
          </a:p>
          <a:p>
            <a:r>
              <a:rPr lang="en-US" altLang="ko-KR" sz="1350" dirty="0"/>
              <a:t>        index = c("continent", "iso3"),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계층구조 설정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>
                <a:highlight>
                  <a:srgbClr val="FFFF00"/>
                </a:highlight>
              </a:rPr>
              <a:t>vSize</a:t>
            </a:r>
            <a:r>
              <a:rPr lang="en-US" altLang="ko-KR" sz="1350" dirty="0">
                <a:highlight>
                  <a:srgbClr val="FFFF00"/>
                </a:highlight>
              </a:rPr>
              <a:t> = “GNI"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크기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>
                <a:highlight>
                  <a:srgbClr val="FFFF00"/>
                </a:highlight>
              </a:rPr>
              <a:t>vColor</a:t>
            </a:r>
            <a:r>
              <a:rPr lang="en-US" altLang="ko-KR" sz="1350" dirty="0">
                <a:highlight>
                  <a:srgbClr val="FFFF00"/>
                </a:highlight>
              </a:rPr>
              <a:t> = “population"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색상 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>
                <a:highlight>
                  <a:srgbClr val="FFFF00"/>
                </a:highlight>
              </a:rPr>
              <a:t>type = "value"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타일 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컬러링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방법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bg.labels</a:t>
            </a:r>
            <a:r>
              <a:rPr lang="en-US" altLang="ko-KR" sz="1350" dirty="0"/>
              <a:t> = "yellow",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레이블 배경색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title = "</a:t>
            </a:r>
            <a:r>
              <a:rPr lang="ko-KR" altLang="en-US" sz="1350" dirty="0"/>
              <a:t>세계 </a:t>
            </a:r>
            <a:r>
              <a:rPr lang="en-US" altLang="ko-KR" sz="1350" dirty="0"/>
              <a:t>GNI")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트리맵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제목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829954-3002-4570-A59A-753C0DAF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885" y="1574420"/>
            <a:ext cx="4000501" cy="297773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 err="1"/>
              <a:t>트리맵</a:t>
            </a:r>
            <a:endParaRPr lang="en-US" altLang="ko-KR" sz="2100" b="1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00280-4246-44C8-BCC1-6FA140F874F0}"/>
              </a:ext>
            </a:extLst>
          </p:cNvPr>
          <p:cNvSpPr/>
          <p:nvPr/>
        </p:nvSpPr>
        <p:spPr>
          <a:xfrm>
            <a:off x="1017893" y="3247509"/>
            <a:ext cx="2880320" cy="63544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4DC6EB6-3EF2-4080-B582-0EC10B58D050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925431" y="3565231"/>
            <a:ext cx="92462" cy="94907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EB7471-EF93-4118-8085-92C7D7B11D07}"/>
              </a:ext>
            </a:extLst>
          </p:cNvPr>
          <p:cNvSpPr txBox="1"/>
          <p:nvPr/>
        </p:nvSpPr>
        <p:spPr>
          <a:xfrm>
            <a:off x="761516" y="4319617"/>
            <a:ext cx="3136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GNI 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수치를 바탕으로 타일 크기를 정하고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b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인구 수에 따라 타일의 색을 칠한 </a:t>
            </a:r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트리맵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5CFC0-4A4A-4DE9-B609-43BA7DE4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D3A634-6DBC-468B-AAB0-974744A69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78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9829954-3002-4570-A59A-753C0DAFC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7" r="1681" b="2118"/>
          <a:stretch/>
        </p:blipFill>
        <p:spPr>
          <a:xfrm>
            <a:off x="4566015" y="1793736"/>
            <a:ext cx="4041302" cy="291467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 err="1"/>
              <a:t>트리맵</a:t>
            </a:r>
            <a:endParaRPr lang="en-US" altLang="ko-KR" sz="2100" b="1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44F53A-7138-4D1E-81CE-D96191E54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54" y="1793737"/>
            <a:ext cx="3946187" cy="291467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BCCCBB-FC7D-49F5-B5E6-B92B3888A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142EA7-22EA-46DD-8664-8314112C7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495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#1</a:t>
            </a:r>
            <a:endParaRPr lang="ko-KR" altLang="en-US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이제 취업을 앞둔 상명이는 중고차를 한 대 마련하려고 합니다</a:t>
            </a:r>
            <a:r>
              <a:rPr lang="en-US" altLang="ko-KR" dirty="0"/>
              <a:t>. </a:t>
            </a:r>
            <a:r>
              <a:rPr lang="ko-KR" altLang="en-US" dirty="0"/>
              <a:t>그래서 먼저 중고차 시장에 있는 수많은 자동차 매물들을 한번에 시각적으로 확인할 수 있는 </a:t>
            </a:r>
            <a:r>
              <a:rPr lang="ko-KR" altLang="en-US" dirty="0" err="1"/>
              <a:t>트리맵을</a:t>
            </a:r>
            <a:r>
              <a:rPr lang="ko-KR" altLang="en-US" dirty="0"/>
              <a:t> 만들고자 합니다</a:t>
            </a:r>
            <a:r>
              <a:rPr lang="en-US" altLang="ko-KR" dirty="0"/>
              <a:t>. </a:t>
            </a:r>
            <a:r>
              <a:rPr lang="ko-KR" altLang="en-US" dirty="0"/>
              <a:t>그 중에 엔진 출력과 연비를 중점으로 보고자 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treemap</a:t>
            </a:r>
            <a:r>
              <a:rPr lang="en-US" altLang="ko-KR" dirty="0"/>
              <a:t>()</a:t>
            </a:r>
            <a:r>
              <a:rPr lang="ko-KR" altLang="en-US" dirty="0"/>
              <a:t> 함수를 이용하여</a:t>
            </a:r>
            <a:r>
              <a:rPr lang="en-US" altLang="ko-KR" dirty="0"/>
              <a:t>, </a:t>
            </a:r>
            <a:r>
              <a:rPr lang="ko-KR" altLang="en-US" dirty="0"/>
              <a:t>엔진 출력</a:t>
            </a:r>
            <a:r>
              <a:rPr lang="en-US" altLang="ko-KR" dirty="0"/>
              <a:t>(hp)</a:t>
            </a:r>
            <a:r>
              <a:rPr lang="ko-KR" altLang="en-US" dirty="0"/>
              <a:t>를 기준으로 크기</a:t>
            </a:r>
            <a:r>
              <a:rPr lang="en-US" altLang="ko-KR" dirty="0"/>
              <a:t>(</a:t>
            </a:r>
            <a:r>
              <a:rPr lang="en-US" altLang="ko-KR" dirty="0" err="1"/>
              <a:t>vSize</a:t>
            </a:r>
            <a:r>
              <a:rPr lang="en-US" altLang="ko-KR" dirty="0"/>
              <a:t>)</a:t>
            </a:r>
            <a:r>
              <a:rPr lang="ko-KR" altLang="en-US" dirty="0"/>
              <a:t>를 정하고 연비</a:t>
            </a:r>
            <a:r>
              <a:rPr lang="en-US" altLang="ko-KR" dirty="0"/>
              <a:t>(mpg)</a:t>
            </a:r>
            <a:r>
              <a:rPr lang="ko-KR" altLang="en-US" dirty="0"/>
              <a:t>를 기준으로 색상</a:t>
            </a:r>
            <a:r>
              <a:rPr lang="en-US" altLang="ko-KR" dirty="0"/>
              <a:t>(</a:t>
            </a:r>
            <a:r>
              <a:rPr lang="en-US" altLang="ko-KR" dirty="0" err="1"/>
              <a:t>vColor</a:t>
            </a:r>
            <a:r>
              <a:rPr lang="en-US" altLang="ko-KR" dirty="0"/>
              <a:t>)</a:t>
            </a:r>
            <a:r>
              <a:rPr lang="ko-KR" altLang="en-US" dirty="0"/>
              <a:t>을 칠하는 </a:t>
            </a:r>
            <a:r>
              <a:rPr lang="ko-KR" altLang="en-US" dirty="0" err="1"/>
              <a:t>히트맵을</a:t>
            </a:r>
            <a:r>
              <a:rPr lang="ko-KR" altLang="en-US" dirty="0"/>
              <a:t> 만드세요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92AB82-6E63-43CC-808C-22A157BAD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40BB74-5504-42D0-A5FD-EF0E8CCA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501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#1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최종 결과물이 다음과 같이 출력되도록 하십시오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BEE441-0063-4793-BF13-7AC602FE6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900" y="2209783"/>
            <a:ext cx="3798200" cy="282823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3B9EC5-24CB-4C6F-A4FE-9270B8C6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A85215-81C4-4709-8154-0C3161411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2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#1</a:t>
            </a:r>
            <a:endParaRPr lang="ko-KR" altLang="en-US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library(treemap)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data(</a:t>
            </a:r>
            <a:r>
              <a:rPr lang="en-US" altLang="ko-KR" dirty="0" err="1"/>
              <a:t>mtcars</a:t>
            </a:r>
            <a:r>
              <a:rPr lang="en-US" altLang="ko-KR" dirty="0"/>
              <a:t>)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 err="1"/>
              <a:t>mtcars$name</a:t>
            </a:r>
            <a:r>
              <a:rPr lang="en-US" altLang="ko-KR" dirty="0"/>
              <a:t> &lt;- </a:t>
            </a:r>
            <a:r>
              <a:rPr lang="en-US" altLang="ko-KR" dirty="0" err="1"/>
              <a:t>rownames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treemap(</a:t>
            </a:r>
            <a:r>
              <a:rPr lang="en-US" altLang="ko-KR" dirty="0" err="1"/>
              <a:t>mtcars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index = "name",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vSize</a:t>
            </a:r>
            <a:r>
              <a:rPr lang="en-US" altLang="ko-KR" dirty="0"/>
              <a:t> = "hp",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vColor</a:t>
            </a:r>
            <a:r>
              <a:rPr lang="en-US" altLang="ko-KR" dirty="0"/>
              <a:t> = "mpg",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type = "value")</a:t>
            </a: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 dirty="0"/>
              <a:t>데이터 시각화 기법 기초</a:t>
            </a:r>
            <a:endParaRPr lang="en-US" altLang="ko-KR" sz="33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4CD158-EE36-4D84-BEA8-AD3230BB6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8F1F53-2E8B-42C7-B57D-CCF555A5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3CFEC8-7DB0-4327-920F-89A9A017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22" y="1707654"/>
            <a:ext cx="3014530" cy="150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3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/>
              <a:t>실습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헬빅구_9차시_과제 1번">
            <a:hlinkClick r:id="" action="ppaction://media"/>
            <a:extLst>
              <a:ext uri="{FF2B5EF4-FFF2-40B4-BE49-F238E27FC236}">
                <a16:creationId xmlns:a16="http://schemas.microsoft.com/office/drawing/2014/main" id="{A03951D8-92A6-438C-A721-54CF21C7F2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79" y="1161223"/>
            <a:ext cx="6480833" cy="36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2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버블차트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버블차트</a:t>
            </a:r>
            <a:r>
              <a:rPr lang="en-US" altLang="ko-KR" dirty="0"/>
              <a:t>(Bubble chart)</a:t>
            </a:r>
            <a:r>
              <a:rPr lang="ko-KR" altLang="en-US" dirty="0"/>
              <a:t>는 </a:t>
            </a:r>
            <a:r>
              <a:rPr lang="ko-KR" altLang="en-US" dirty="0" err="1"/>
              <a:t>산점도</a:t>
            </a:r>
            <a:r>
              <a:rPr lang="ko-KR" altLang="en-US" dirty="0"/>
              <a:t> 위에 버블의 크기로 정보를 표시하는 시각화 방법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별도 패키지 설치 없이</a:t>
            </a:r>
            <a:r>
              <a:rPr lang="en-US" altLang="ko-KR" dirty="0"/>
              <a:t>, R</a:t>
            </a:r>
            <a:r>
              <a:rPr lang="ko-KR" altLang="en-US" dirty="0"/>
              <a:t>에서 바로 사용 가능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state.x77 </a:t>
            </a:r>
            <a:r>
              <a:rPr lang="ko-KR" altLang="en-US" dirty="0"/>
              <a:t>데이터셋을 사용</a:t>
            </a:r>
            <a:br>
              <a:rPr lang="en-US" altLang="ko-KR" i="1" dirty="0"/>
            </a:br>
            <a:r>
              <a:rPr lang="en-US" altLang="ko-KR" sz="1500" i="1" dirty="0"/>
              <a:t>* state.x77</a:t>
            </a:r>
            <a:r>
              <a:rPr lang="ko-KR" altLang="en-US" sz="1500" i="1" dirty="0"/>
              <a:t>는 미국의 주별 소득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면적</a:t>
            </a:r>
            <a:r>
              <a:rPr lang="en-US" altLang="ko-KR" sz="1500" i="1" dirty="0"/>
              <a:t>, </a:t>
            </a:r>
            <a:r>
              <a:rPr lang="ko-KR" altLang="en-US" sz="1500" i="1" dirty="0"/>
              <a:t>고교 </a:t>
            </a:r>
            <a:r>
              <a:rPr lang="ko-KR" altLang="en-US" sz="1500" i="1" dirty="0" err="1"/>
              <a:t>졸업율</a:t>
            </a:r>
            <a:r>
              <a:rPr lang="en-US" altLang="ko-KR" sz="1500" i="1" dirty="0"/>
              <a:t>, </a:t>
            </a:r>
            <a:r>
              <a:rPr lang="ko-KR" altLang="en-US" sz="1500" i="1" dirty="0" err="1"/>
              <a:t>살인율</a:t>
            </a:r>
            <a:r>
              <a:rPr lang="en-US" altLang="ko-KR" sz="1500" i="1" dirty="0"/>
              <a:t> </a:t>
            </a:r>
            <a:r>
              <a:rPr lang="ko-KR" altLang="en-US" sz="1500" i="1" dirty="0"/>
              <a:t>등의 정보를 담은 데이터</a:t>
            </a: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AEFC70-CD4F-4F97-AC4E-BA5CA4672D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563BA4-ACB5-421C-8F49-8BA21B3AAE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5B43-B7AE-4677-9B37-0B0F833F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869" y="3579862"/>
            <a:ext cx="4988292" cy="11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5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1E81AF3-5C95-4163-9CB9-84788E395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68" y="1284477"/>
            <a:ext cx="3754797" cy="23673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5043428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버블차트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600" dirty="0">
                <a:highlight>
                  <a:srgbClr val="FFFF00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symbols() </a:t>
            </a:r>
            <a:r>
              <a:rPr lang="ko-KR" altLang="en-US" sz="1600" dirty="0">
                <a:highlight>
                  <a:srgbClr val="FFFF00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함수</a:t>
            </a:r>
            <a:endParaRPr lang="en-US" altLang="ko-KR" sz="1600" dirty="0">
              <a:highlight>
                <a:srgbClr val="FFFF00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/>
              <a:t>symbols(x</a:t>
            </a:r>
            <a:r>
              <a:rPr lang="ko-KR" altLang="en-US" sz="1400" dirty="0"/>
              <a:t>축 변수</a:t>
            </a:r>
            <a:r>
              <a:rPr lang="en-US" altLang="ko-KR" sz="1400" dirty="0"/>
              <a:t>, y</a:t>
            </a:r>
            <a:r>
              <a:rPr lang="ko-KR" altLang="en-US" sz="1400" dirty="0"/>
              <a:t>축 변수</a:t>
            </a:r>
            <a:r>
              <a:rPr lang="en-US" altLang="ko-KR" sz="1400" dirty="0"/>
              <a:t>,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        circles = </a:t>
            </a:r>
            <a:r>
              <a:rPr lang="ko-KR" altLang="en-US" sz="1400" dirty="0"/>
              <a:t>원 기준 변수</a:t>
            </a:r>
            <a:r>
              <a:rPr lang="en-US" altLang="ko-KR" sz="1400" dirty="0"/>
              <a:t>)</a:t>
            </a:r>
            <a:endParaRPr lang="en-US" altLang="ko-KR" sz="14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8D1BB-B933-47F1-8AD4-08538B48A2FC}"/>
              </a:ext>
            </a:extLst>
          </p:cNvPr>
          <p:cNvSpPr txBox="1"/>
          <p:nvPr/>
        </p:nvSpPr>
        <p:spPr>
          <a:xfrm>
            <a:off x="548654" y="3363838"/>
            <a:ext cx="515339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/>
              <a:t>state &lt;- </a:t>
            </a:r>
            <a:r>
              <a:rPr lang="en-US" altLang="ko-KR" sz="1350" dirty="0" err="1"/>
              <a:t>data.frame</a:t>
            </a:r>
            <a:r>
              <a:rPr lang="en-US" altLang="ko-KR" sz="1350" dirty="0"/>
              <a:t>(state.x77)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매트릭스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-&gt;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데이터프레임 변환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symbols(</a:t>
            </a:r>
            <a:r>
              <a:rPr lang="en-US" altLang="ko-KR" sz="1350" dirty="0" err="1"/>
              <a:t>state$Illiteracy</a:t>
            </a:r>
            <a:r>
              <a:rPr lang="en-US" altLang="ko-KR" sz="1350" dirty="0"/>
              <a:t>, </a:t>
            </a:r>
            <a:r>
              <a:rPr lang="en-US" altLang="ko-KR" sz="1350" dirty="0" err="1"/>
              <a:t>state$Murder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x, y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좌표의 열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circles = </a:t>
            </a:r>
            <a:r>
              <a:rPr lang="en-US" altLang="ko-KR" sz="1350" dirty="0" err="1"/>
              <a:t>state$Population</a:t>
            </a:r>
            <a:r>
              <a:rPr lang="en-US" altLang="ko-KR" sz="1350" dirty="0"/>
              <a:t>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반지름 열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A76CF4-A532-48E6-888A-8A44021DF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96CDC-6C29-4155-BFB3-AF3E520B7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49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/>
              <a:t>버블차트</a:t>
            </a: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2D5DE-A527-4D92-BCA1-87E33D92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61" y="1960146"/>
            <a:ext cx="3555627" cy="2615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8D1BB-B933-47F1-8AD4-08538B48A2FC}"/>
              </a:ext>
            </a:extLst>
          </p:cNvPr>
          <p:cNvSpPr txBox="1"/>
          <p:nvPr/>
        </p:nvSpPr>
        <p:spPr>
          <a:xfrm>
            <a:off x="555006" y="1688989"/>
            <a:ext cx="5153397" cy="320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50" dirty="0"/>
              <a:t>state &lt;- </a:t>
            </a:r>
            <a:r>
              <a:rPr lang="en-US" altLang="ko-KR" sz="1350" dirty="0" err="1"/>
              <a:t>data.frame</a:t>
            </a:r>
            <a:r>
              <a:rPr lang="en-US" altLang="ko-KR" sz="1350" dirty="0"/>
              <a:t>(state.x77)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매트릭스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-&gt;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데이터프레임 변환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symbols(</a:t>
            </a:r>
            <a:r>
              <a:rPr lang="en-US" altLang="ko-KR" sz="1350" dirty="0" err="1"/>
              <a:t>state$Illiteracy</a:t>
            </a:r>
            <a:r>
              <a:rPr lang="en-US" altLang="ko-KR" sz="1350" dirty="0"/>
              <a:t>, </a:t>
            </a:r>
            <a:r>
              <a:rPr lang="en-US" altLang="ko-KR" sz="1350" dirty="0" err="1"/>
              <a:t>state$Murder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x, y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좌표의 열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circles = </a:t>
            </a:r>
            <a:r>
              <a:rPr lang="en-US" altLang="ko-KR" sz="1350" dirty="0" err="1"/>
              <a:t>state$Population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반지름 열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inches = 0.3,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크기 조절 값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fg</a:t>
            </a:r>
            <a:r>
              <a:rPr lang="en-US" altLang="ko-KR" sz="1350" dirty="0"/>
              <a:t> = "white",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테두리 색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bg</a:t>
            </a:r>
            <a:r>
              <a:rPr lang="en-US" altLang="ko-KR" sz="1350" dirty="0"/>
              <a:t> = "</a:t>
            </a:r>
            <a:r>
              <a:rPr lang="en-US" altLang="ko-KR" sz="1350" dirty="0" err="1"/>
              <a:t>lightgray</a:t>
            </a:r>
            <a:r>
              <a:rPr lang="en-US" altLang="ko-KR" sz="1350" dirty="0"/>
              <a:t>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바탕색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lwd</a:t>
            </a:r>
            <a:r>
              <a:rPr lang="en-US" altLang="ko-KR" sz="1350" dirty="0"/>
              <a:t> = 1.5,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원의 테두리 두께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xlab</a:t>
            </a:r>
            <a:r>
              <a:rPr lang="en-US" altLang="ko-KR" sz="1350" dirty="0"/>
              <a:t> = "</a:t>
            </a:r>
            <a:r>
              <a:rPr lang="ko-KR" altLang="en-US" sz="1350" dirty="0"/>
              <a:t>문맹률</a:t>
            </a:r>
            <a:r>
              <a:rPr lang="en-US" altLang="ko-KR" sz="1350" dirty="0"/>
              <a:t>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#x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축 범례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sz="1350" dirty="0"/>
              <a:t>        </a:t>
            </a:r>
            <a:r>
              <a:rPr lang="en-US" altLang="ko-KR" sz="1350" dirty="0" err="1"/>
              <a:t>ylab</a:t>
            </a:r>
            <a:r>
              <a:rPr lang="en-US" altLang="ko-KR" sz="1350" dirty="0"/>
              <a:t> = "</a:t>
            </a:r>
            <a:r>
              <a:rPr lang="ko-KR" altLang="en-US" sz="1350" dirty="0" err="1"/>
              <a:t>살인율</a:t>
            </a:r>
            <a:r>
              <a:rPr lang="en-US" altLang="ko-KR" sz="1350" dirty="0"/>
              <a:t>",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#y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축 범례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   main = "</a:t>
            </a:r>
            <a:r>
              <a:rPr lang="ko-KR" altLang="en-US" sz="1350" dirty="0"/>
              <a:t>문맹률과 </a:t>
            </a:r>
            <a:r>
              <a:rPr lang="ko-KR" altLang="en-US" sz="1350" dirty="0" err="1"/>
              <a:t>살인율</a:t>
            </a:r>
            <a:r>
              <a:rPr lang="ko-KR" altLang="en-US" sz="1350" dirty="0"/>
              <a:t> 버블차트</a:t>
            </a:r>
            <a:r>
              <a:rPr lang="en-US" altLang="ko-KR" sz="1350" dirty="0"/>
              <a:t>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버블차트 제목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altLang="ko-KR" sz="1350" dirty="0"/>
          </a:p>
          <a:p>
            <a:r>
              <a:rPr lang="en-US" altLang="ko-KR" sz="1350" dirty="0"/>
              <a:t>text(</a:t>
            </a:r>
            <a:r>
              <a:rPr lang="en-US" altLang="ko-KR" sz="1350" dirty="0" err="1"/>
              <a:t>state$Illiteracy</a:t>
            </a:r>
            <a:r>
              <a:rPr lang="en-US" altLang="ko-KR" sz="1350" dirty="0"/>
              <a:t>, </a:t>
            </a:r>
            <a:r>
              <a:rPr lang="en-US" altLang="ko-KR" sz="1350" dirty="0" err="1"/>
              <a:t>state$Murder</a:t>
            </a:r>
            <a:r>
              <a:rPr lang="en-US" altLang="ko-KR" sz="1350" dirty="0"/>
              <a:t>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텍스트가 출력될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x, y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좌표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</a:t>
            </a:r>
            <a:r>
              <a:rPr lang="en-US" altLang="ko-KR" sz="1350" dirty="0" err="1"/>
              <a:t>rownames</a:t>
            </a:r>
            <a:r>
              <a:rPr lang="en-US" altLang="ko-KR" sz="1350" dirty="0"/>
              <a:t>(state),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출력할 텍스트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</a:t>
            </a:r>
            <a:r>
              <a:rPr lang="en-US" altLang="ko-KR" sz="1350" dirty="0" err="1"/>
              <a:t>cex</a:t>
            </a:r>
            <a:r>
              <a:rPr lang="en-US" altLang="ko-KR" sz="1350" dirty="0"/>
              <a:t> = 0.6,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폰트 크기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350" dirty="0"/>
              <a:t>     col = "brown")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폰트 컬러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A76CF4-A532-48E6-888A-8A44021DF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96CDC-6C29-4155-BFB3-AF3E520B7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22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 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mod &lt;- </a:t>
            </a:r>
            <a:r>
              <a:rPr lang="en-US" altLang="ko-KR" dirty="0" err="1"/>
              <a:t>lm</a:t>
            </a:r>
            <a:r>
              <a:rPr lang="en-US" altLang="ko-KR" dirty="0"/>
              <a:t>(mpg~., data=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</a:p>
          <a:p>
            <a:pPr fontAlgn="base" latinLnBrk="1"/>
            <a:r>
              <a:rPr lang="en-US" altLang="ko-KR" dirty="0"/>
              <a:t>summary(mod)</a:t>
            </a:r>
          </a:p>
          <a:p>
            <a:endParaRPr lang="ko-KR" altLang="en-US" dirty="0"/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73F9319D-2B6A-452E-BF3A-9E920DC4B8F4}"/>
              </a:ext>
            </a:extLst>
          </p:cNvPr>
          <p:cNvSpPr txBox="1">
            <a:spLocks/>
          </p:cNvSpPr>
          <p:nvPr/>
        </p:nvSpPr>
        <p:spPr>
          <a:xfrm>
            <a:off x="5224066" y="1563637"/>
            <a:ext cx="2805664" cy="31683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 sz="18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 sz="1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–"/>
              <a:defRPr sz="12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»"/>
              <a:defRPr sz="12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mpg = 12.30337	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-0.11144 * cyl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+0.01334 * disp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-0.02148 * hp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+0.78711 * drat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-3.7153 * wt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+0.82104 * qsec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+0.31776 * vs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+2.52023 * am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+0.65541 * gear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-0.19942 * carb</a:t>
            </a:r>
          </a:p>
          <a:p>
            <a:pPr marL="0" indent="0" fontAlgn="base" latinLnBrk="1">
              <a:buFont typeface="Wingdings" pitchFamily="2" charset="2"/>
              <a:buNone/>
            </a:pPr>
            <a:r>
              <a:rPr lang="en-US" altLang="ko-KR"/>
              <a:t>-0.19942 * carb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3653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/>
              <a:t>버블차트</a:t>
            </a:r>
            <a:endParaRPr lang="en-US" altLang="ko-KR" sz="2100" b="1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/>
              <a:t>symbols() </a:t>
            </a:r>
            <a:r>
              <a:rPr lang="ko-KR" altLang="en-US" b="1"/>
              <a:t>함수 </a:t>
            </a:r>
            <a:r>
              <a:rPr lang="en-US" altLang="ko-KR" b="1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state$Illiteracy</a:t>
            </a:r>
            <a:r>
              <a:rPr lang="en-US" altLang="ko-KR"/>
              <a:t>, </a:t>
            </a:r>
            <a:r>
              <a:rPr lang="en-US" altLang="ko-KR" err="1"/>
              <a:t>state$Murder</a:t>
            </a:r>
            <a:br>
              <a:rPr lang="en-US" altLang="ko-KR"/>
            </a:br>
            <a:r>
              <a:rPr lang="en-US" altLang="ko-KR"/>
              <a:t>2</a:t>
            </a:r>
            <a:r>
              <a:rPr lang="ko-KR" altLang="en-US"/>
              <a:t>차원 좌표의 </a:t>
            </a:r>
            <a:r>
              <a:rPr lang="en-US" altLang="ko-KR"/>
              <a:t>x</a:t>
            </a:r>
            <a:r>
              <a:rPr lang="ko-KR" altLang="en-US"/>
              <a:t>축과 </a:t>
            </a:r>
            <a:r>
              <a:rPr lang="en-US" altLang="ko-KR"/>
              <a:t>y</a:t>
            </a:r>
            <a:r>
              <a:rPr lang="ko-KR" altLang="en-US"/>
              <a:t>축을 나타낼 열을 지정하여</a:t>
            </a:r>
            <a:r>
              <a:rPr lang="en-US" altLang="ko-KR"/>
              <a:t>, x</a:t>
            </a:r>
            <a:r>
              <a:rPr lang="ko-KR" altLang="en-US"/>
              <a:t>축 값과 </a:t>
            </a:r>
            <a:r>
              <a:rPr lang="en-US" altLang="ko-KR"/>
              <a:t>y</a:t>
            </a:r>
            <a:r>
              <a:rPr lang="ko-KR" altLang="en-US"/>
              <a:t>축 값이 만나는 지점에서 원을 생성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circles = </a:t>
            </a:r>
            <a:r>
              <a:rPr lang="en-US" altLang="ko-KR" err="1"/>
              <a:t>state$population</a:t>
            </a:r>
            <a:br>
              <a:rPr lang="en-US" altLang="ko-KR"/>
            </a:br>
            <a:r>
              <a:rPr lang="ko-KR" altLang="en-US"/>
              <a:t>원의 크기</a:t>
            </a:r>
            <a:r>
              <a:rPr lang="en-US" altLang="ko-KR"/>
              <a:t>(</a:t>
            </a:r>
            <a:r>
              <a:rPr lang="ko-KR" altLang="en-US"/>
              <a:t>반지름</a:t>
            </a:r>
            <a:r>
              <a:rPr lang="en-US" altLang="ko-KR"/>
              <a:t>)</a:t>
            </a:r>
            <a:r>
              <a:rPr lang="ko-KR" altLang="en-US"/>
              <a:t>을 결정할 열을 지정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inches = 0.3</a:t>
            </a:r>
            <a:br>
              <a:rPr lang="en-US" altLang="ko-KR"/>
            </a:br>
            <a:r>
              <a:rPr lang="ko-KR" altLang="en-US"/>
              <a:t>원의 크기를 조절하는 매개변수로</a:t>
            </a:r>
            <a:r>
              <a:rPr lang="en-US" altLang="ko-KR"/>
              <a:t>, </a:t>
            </a:r>
            <a:r>
              <a:rPr lang="ko-KR" altLang="en-US"/>
              <a:t>값이 클 수록 원이 크게 </a:t>
            </a:r>
            <a:r>
              <a:rPr lang="ko-KR" altLang="en-US" err="1"/>
              <a:t>그려짐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A955C-753F-454B-9D13-CCD7A1639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402396-C255-409D-8DC4-349F67876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66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/>
              <a:t>버블차트</a:t>
            </a:r>
            <a:endParaRPr lang="en-US" altLang="ko-KR" sz="2100" b="1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fq</a:t>
            </a:r>
            <a:r>
              <a:rPr lang="en-US" altLang="ko-KR"/>
              <a:t> = “white”</a:t>
            </a:r>
            <a:br>
              <a:rPr lang="en-US" altLang="ko-KR"/>
            </a:br>
            <a:r>
              <a:rPr lang="ko-KR" altLang="en-US"/>
              <a:t>원의 테두리 선 색을 지정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bg</a:t>
            </a:r>
            <a:r>
              <a:rPr lang="en-US" altLang="ko-KR"/>
              <a:t> = "</a:t>
            </a:r>
            <a:r>
              <a:rPr lang="en-US" altLang="ko-KR" err="1"/>
              <a:t>lightgray</a:t>
            </a:r>
            <a:br>
              <a:rPr lang="en-US" altLang="ko-KR"/>
            </a:br>
            <a:r>
              <a:rPr lang="ko-KR" altLang="en-US"/>
              <a:t>원의 바탕색을 지정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lwd</a:t>
            </a:r>
            <a:r>
              <a:rPr lang="en-US" altLang="ko-KR"/>
              <a:t> = 1.5</a:t>
            </a:r>
            <a:br>
              <a:rPr lang="en-US" altLang="ko-KR"/>
            </a:br>
            <a:r>
              <a:rPr lang="ko-KR" altLang="en-US"/>
              <a:t>원의 테두리 선 두께를 지정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xlab</a:t>
            </a:r>
            <a:r>
              <a:rPr lang="en-US" altLang="ko-KR"/>
              <a:t> = “</a:t>
            </a:r>
            <a:r>
              <a:rPr lang="ko-KR" altLang="en-US"/>
              <a:t>문맹률</a:t>
            </a:r>
            <a:r>
              <a:rPr lang="en-US" altLang="ko-KR"/>
              <a:t>”</a:t>
            </a:r>
            <a:br>
              <a:rPr lang="en-US" altLang="ko-KR"/>
            </a:br>
            <a:r>
              <a:rPr lang="en-US" altLang="ko-KR"/>
              <a:t>x</a:t>
            </a:r>
            <a:r>
              <a:rPr lang="ko-KR" altLang="en-US"/>
              <a:t>축의 범례를 지정</a:t>
            </a:r>
            <a:endParaRPr lang="en-US" altLang="ko-KR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18DE10-2973-4EA3-A92A-B46C79C71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7D16D2-927D-4101-8735-97672657C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04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버블차트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ylab</a:t>
            </a:r>
            <a:r>
              <a:rPr lang="en-US" altLang="ko-KR" dirty="0"/>
              <a:t> = “</a:t>
            </a:r>
            <a:r>
              <a:rPr lang="ko-KR" altLang="en-US" dirty="0" err="1"/>
              <a:t>살인율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y</a:t>
            </a:r>
            <a:r>
              <a:rPr lang="ko-KR" altLang="en-US" dirty="0"/>
              <a:t>축의 범례를 지정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main = “</a:t>
            </a:r>
            <a:r>
              <a:rPr lang="ko-KR" altLang="en-US" dirty="0"/>
              <a:t>문맹률과 </a:t>
            </a:r>
            <a:r>
              <a:rPr lang="ko-KR" altLang="en-US" dirty="0" err="1"/>
              <a:t>살인율</a:t>
            </a:r>
            <a:r>
              <a:rPr lang="ko-KR" altLang="en-US" dirty="0"/>
              <a:t> 버블차트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ko-KR" altLang="en-US" dirty="0"/>
              <a:t>버블차트의 제목을 지정</a:t>
            </a: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A25B6F-5E6F-4FCC-8EFB-48E87A1785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6E820D-9977-4621-9014-5A4106850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0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/>
              <a:t>버블차트</a:t>
            </a:r>
            <a:endParaRPr lang="en-US" altLang="ko-KR" sz="2100" b="1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/>
              <a:t>text() </a:t>
            </a:r>
            <a:r>
              <a:rPr lang="ko-KR" altLang="en-US" b="1"/>
              <a:t>함수 </a:t>
            </a:r>
            <a:r>
              <a:rPr lang="en-US" altLang="ko-KR" b="1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state$Illiteracy</a:t>
            </a:r>
            <a:r>
              <a:rPr lang="en-US" altLang="ko-KR"/>
              <a:t>, </a:t>
            </a:r>
            <a:r>
              <a:rPr lang="en-US" altLang="ko-KR" err="1"/>
              <a:t>state$Murder</a:t>
            </a:r>
            <a:br>
              <a:rPr lang="en-US" altLang="ko-KR"/>
            </a:br>
            <a:r>
              <a:rPr lang="ko-KR" altLang="en-US"/>
              <a:t>텍스트를 표시할 위치에 대한 </a:t>
            </a:r>
            <a:r>
              <a:rPr lang="en-US" altLang="ko-KR"/>
              <a:t>x, y</a:t>
            </a:r>
            <a:r>
              <a:rPr lang="ko-KR" altLang="en-US"/>
              <a:t>축 </a:t>
            </a:r>
            <a:r>
              <a:rPr lang="ko-KR" altLang="en-US" err="1"/>
              <a:t>좌표값을</a:t>
            </a:r>
            <a:r>
              <a:rPr lang="ko-KR" altLang="en-US"/>
              <a:t> 나타내며</a:t>
            </a:r>
            <a:r>
              <a:rPr lang="en-US" altLang="ko-KR"/>
              <a:t>, symbols() </a:t>
            </a:r>
            <a:r>
              <a:rPr lang="ko-KR" altLang="en-US"/>
              <a:t>함수에 있는 원의 </a:t>
            </a:r>
            <a:r>
              <a:rPr lang="en-US" altLang="ko-KR"/>
              <a:t>x, y</a:t>
            </a:r>
            <a:r>
              <a:rPr lang="ko-KR" altLang="en-US"/>
              <a:t>축 </a:t>
            </a:r>
            <a:r>
              <a:rPr lang="ko-KR" altLang="en-US" err="1"/>
              <a:t>좌표값과</a:t>
            </a:r>
            <a:r>
              <a:rPr lang="ko-KR" altLang="en-US"/>
              <a:t> 일치하도록 설정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err="1"/>
              <a:t>rownames</a:t>
            </a:r>
            <a:r>
              <a:rPr lang="en-US" altLang="ko-KR"/>
              <a:t>(state)</a:t>
            </a:r>
            <a:br>
              <a:rPr lang="en-US" altLang="ko-KR"/>
            </a:br>
            <a:r>
              <a:rPr lang="ko-KR" altLang="en-US"/>
              <a:t>표시할 텍스트를 지정 </a:t>
            </a:r>
            <a:r>
              <a:rPr lang="en-US" altLang="ko-KR"/>
              <a:t>-&gt; </a:t>
            </a:r>
            <a:r>
              <a:rPr lang="ko-KR" altLang="en-US"/>
              <a:t>본 코드에서는 미국 각 주의 이름</a:t>
            </a:r>
            <a:endParaRPr lang="en-US" altLang="ko-KR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F194A8-EA8C-496C-8375-E376A6FF7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8B240C-EFA4-472F-959E-2106A4D7B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308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버블차트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 dirty="0"/>
              <a:t>text() </a:t>
            </a:r>
            <a:r>
              <a:rPr lang="ko-KR" altLang="en-US" b="1" dirty="0"/>
              <a:t>함수 </a:t>
            </a:r>
            <a:r>
              <a:rPr lang="en-US" altLang="ko-KR" b="1" dirty="0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cex</a:t>
            </a:r>
            <a:r>
              <a:rPr lang="en-US" altLang="ko-KR" dirty="0"/>
              <a:t> = 0.6</a:t>
            </a:r>
            <a:br>
              <a:rPr lang="en-US" altLang="ko-KR" dirty="0"/>
            </a:br>
            <a:r>
              <a:rPr lang="ko-KR" altLang="en-US" dirty="0"/>
              <a:t>텍스트의 크기를 지정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col = “brown”</a:t>
            </a:r>
            <a:br>
              <a:rPr lang="en-US" altLang="ko-KR" dirty="0"/>
            </a:br>
            <a:r>
              <a:rPr lang="ko-KR" altLang="en-US" dirty="0"/>
              <a:t>텍스트의 색을 지정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BDF08D-199D-43C4-9150-8E4522513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E341F8-5592-4072-8D19-748A9A8DA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78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/>
              <a:t>버블차트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헬빅구_9차시_버블차트">
            <a:hlinkClick r:id="" action="ppaction://media"/>
            <a:extLst>
              <a:ext uri="{FF2B5EF4-FFF2-40B4-BE49-F238E27FC236}">
                <a16:creationId xmlns:a16="http://schemas.microsoft.com/office/drawing/2014/main" id="{30EAFD67-4DFD-495B-A384-17000F32ED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47120"/>
            <a:ext cx="6505906" cy="365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#2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상명이가 자료조사를 하던 중</a:t>
            </a:r>
            <a:r>
              <a:rPr lang="en-US" altLang="ko-KR" dirty="0"/>
              <a:t>, </a:t>
            </a:r>
            <a:r>
              <a:rPr lang="ko-KR" altLang="en-US" dirty="0"/>
              <a:t>미국 주별 소득과 기대수명 데이터를 찾아냈습니다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이 데이터를 통해 미국 주별 소득과 기대수명 간의 관계를 버블차트를 통해 시각화를 해보려 합니다</a:t>
            </a:r>
            <a:r>
              <a:rPr lang="en-US" altLang="ko-KR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미국 주별 종합 데이터</a:t>
            </a:r>
            <a:r>
              <a:rPr lang="en-US" altLang="ko-KR" dirty="0"/>
              <a:t>(state.x77)</a:t>
            </a:r>
            <a:r>
              <a:rPr lang="ko-KR" altLang="en-US" dirty="0"/>
              <a:t>에서 소득</a:t>
            </a:r>
            <a:r>
              <a:rPr lang="en-US" altLang="ko-KR" dirty="0"/>
              <a:t>(Income)</a:t>
            </a:r>
            <a:r>
              <a:rPr lang="ko-KR" altLang="en-US" dirty="0"/>
              <a:t>과 기대수명</a:t>
            </a:r>
            <a:r>
              <a:rPr lang="en-US" altLang="ko-KR" dirty="0"/>
              <a:t>(</a:t>
            </a:r>
            <a:r>
              <a:rPr lang="en-US" altLang="ko-KR" dirty="0" err="1"/>
              <a:t>Life.exp</a:t>
            </a:r>
            <a:r>
              <a:rPr lang="en-US" altLang="ko-KR" dirty="0"/>
              <a:t>) </a:t>
            </a:r>
            <a:r>
              <a:rPr lang="ko-KR" altLang="en-US" dirty="0"/>
              <a:t>데이터를 바탕으로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소득을 </a:t>
            </a:r>
            <a:r>
              <a:rPr lang="en-US" altLang="ko-KR" dirty="0"/>
              <a:t>x</a:t>
            </a:r>
            <a:r>
              <a:rPr lang="ko-KR" altLang="en-US" dirty="0"/>
              <a:t>축에 두고 </a:t>
            </a:r>
            <a:r>
              <a:rPr lang="en-US" altLang="ko-KR" dirty="0"/>
              <a:t>2) </a:t>
            </a:r>
            <a:r>
              <a:rPr lang="ko-KR" altLang="en-US" dirty="0"/>
              <a:t>기대수명을 </a:t>
            </a:r>
            <a:r>
              <a:rPr lang="en-US" altLang="ko-KR" dirty="0"/>
              <a:t>y</a:t>
            </a:r>
            <a:r>
              <a:rPr lang="ko-KR" altLang="en-US" dirty="0"/>
              <a:t>축에 두며 </a:t>
            </a:r>
            <a:r>
              <a:rPr lang="en-US" altLang="ko-KR" dirty="0"/>
              <a:t>3)</a:t>
            </a:r>
            <a:r>
              <a:rPr lang="ko-KR" altLang="en-US" dirty="0"/>
              <a:t> 인구수로 버블 크기를 정하는 버블차트를 그려보세요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29EAA7A-2AC6-4B2C-AE63-4094F185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DBB075-DC50-4458-B242-134E5AFAD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80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#2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최종 결과물이 다음과 같이 출력되도록 하십시오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5D99D-8992-408D-92B7-FA0CFAE2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95" y="2076450"/>
            <a:ext cx="3746897" cy="2781630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0FE761-E363-4BF9-A9B7-427684389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808F39-BF74-4F6F-A628-B1AF210DB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96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C147AD9-1330-4697-98BB-8B61E3AD8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2580480"/>
            <a:ext cx="2160240" cy="186363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09"/>
            <a:ext cx="7347684" cy="358079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#2</a:t>
            </a:r>
            <a:endParaRPr lang="ko-KR" altLang="en-US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state &lt;- </a:t>
            </a:r>
            <a:r>
              <a:rPr lang="en-US" altLang="ko-KR" dirty="0" err="1"/>
              <a:t>data.frame</a:t>
            </a:r>
            <a:r>
              <a:rPr lang="en-US" altLang="ko-KR" dirty="0"/>
              <a:t>(state.x77)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symbols(</a:t>
            </a:r>
            <a:r>
              <a:rPr lang="en-US" altLang="ko-KR" dirty="0" err="1"/>
              <a:t>state$Income</a:t>
            </a:r>
            <a:r>
              <a:rPr lang="en-US" altLang="ko-KR" dirty="0"/>
              <a:t>, </a:t>
            </a:r>
            <a:r>
              <a:rPr lang="en-US" altLang="ko-KR" dirty="0" err="1"/>
              <a:t>state$Life.Exp</a:t>
            </a:r>
            <a:r>
              <a:rPr lang="en-US" altLang="ko-KR" dirty="0"/>
              <a:t>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circles = </a:t>
            </a:r>
            <a:r>
              <a:rPr lang="en-US" altLang="ko-KR" dirty="0" err="1"/>
              <a:t>state$Population</a:t>
            </a:r>
            <a:r>
              <a:rPr lang="en-US" altLang="ko-KR" dirty="0"/>
              <a:t>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inches = 0.4,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fg</a:t>
            </a:r>
            <a:r>
              <a:rPr lang="en-US" altLang="ko-KR" dirty="0"/>
              <a:t> = "white",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bg</a:t>
            </a:r>
            <a:r>
              <a:rPr lang="en-US" altLang="ko-KR" dirty="0"/>
              <a:t> = "</a:t>
            </a:r>
            <a:r>
              <a:rPr lang="en-US" altLang="ko-KR" dirty="0" err="1"/>
              <a:t>lightgray</a:t>
            </a:r>
            <a:r>
              <a:rPr lang="en-US" altLang="ko-KR" dirty="0"/>
              <a:t>",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lwd</a:t>
            </a:r>
            <a:r>
              <a:rPr lang="en-US" altLang="ko-KR" dirty="0"/>
              <a:t> = 1.5,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xlab</a:t>
            </a:r>
            <a:r>
              <a:rPr lang="en-US" altLang="ko-KR" dirty="0"/>
              <a:t> = "</a:t>
            </a:r>
            <a:r>
              <a:rPr lang="ko-KR" altLang="en-US" dirty="0"/>
              <a:t>소득</a:t>
            </a:r>
            <a:r>
              <a:rPr lang="en-US" altLang="ko-KR" dirty="0"/>
              <a:t>",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ylab</a:t>
            </a:r>
            <a:r>
              <a:rPr lang="en-US" altLang="ko-KR" dirty="0"/>
              <a:t> = "</a:t>
            </a:r>
            <a:r>
              <a:rPr lang="ko-KR" altLang="en-US" dirty="0"/>
              <a:t>기대수명</a:t>
            </a:r>
            <a:r>
              <a:rPr lang="en-US" altLang="ko-KR" dirty="0"/>
              <a:t>",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main = "</a:t>
            </a:r>
            <a:r>
              <a:rPr lang="ko-KR" altLang="en-US" dirty="0"/>
              <a:t>소득과 기대수명 버블차트</a:t>
            </a:r>
            <a:r>
              <a:rPr lang="en-US" altLang="ko-KR" dirty="0"/>
              <a:t>")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926042-FE0B-4DFA-B279-984F18897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305FCA-F001-4147-85B0-3C556140F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A7509D-854A-49ED-8D99-AC8176F4676B}"/>
              </a:ext>
            </a:extLst>
          </p:cNvPr>
          <p:cNvSpPr/>
          <p:nvPr/>
        </p:nvSpPr>
        <p:spPr>
          <a:xfrm>
            <a:off x="4932040" y="1707654"/>
            <a:ext cx="4572000" cy="1493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/>
              <a:t>text(</a:t>
            </a:r>
            <a:r>
              <a:rPr lang="en-US" altLang="ko-KR" dirty="0" err="1"/>
              <a:t>state$Income</a:t>
            </a:r>
            <a:r>
              <a:rPr lang="en-US" altLang="ko-KR" dirty="0"/>
              <a:t>, </a:t>
            </a:r>
            <a:r>
              <a:rPr lang="en-US" altLang="ko-KR" dirty="0" err="1"/>
              <a:t>state$Life.Exp</a:t>
            </a:r>
            <a:r>
              <a:rPr lang="en-US" altLang="ko-KR" dirty="0"/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     </a:t>
            </a:r>
            <a:r>
              <a:rPr lang="en-US" altLang="ko-KR" dirty="0" err="1"/>
              <a:t>rownames</a:t>
            </a:r>
            <a:r>
              <a:rPr lang="en-US" altLang="ko-KR" dirty="0"/>
              <a:t>(state),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     </a:t>
            </a:r>
            <a:r>
              <a:rPr lang="en-US" altLang="ko-KR" dirty="0" err="1"/>
              <a:t>cex</a:t>
            </a:r>
            <a:r>
              <a:rPr lang="en-US" altLang="ko-KR" dirty="0"/>
              <a:t> = 0.6,</a:t>
            </a:r>
          </a:p>
          <a:p>
            <a:pPr>
              <a:lnSpc>
                <a:spcPct val="130000"/>
              </a:lnSpc>
            </a:pPr>
            <a:r>
              <a:rPr lang="en-US" altLang="ko-KR" dirty="0"/>
              <a:t>     col = "brown")</a:t>
            </a:r>
          </a:p>
        </p:txBody>
      </p:sp>
    </p:spTree>
    <p:extLst>
      <p:ext uri="{BB962C8B-B14F-4D97-AF65-F5344CB8AC3E}">
        <p14:creationId xmlns:p14="http://schemas.microsoft.com/office/powerpoint/2010/main" val="133368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/>
              <a:t>실습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헬빅구_9차시_과제 2번">
            <a:hlinkClick r:id="" action="ppaction://media"/>
            <a:extLst>
              <a:ext uri="{FF2B5EF4-FFF2-40B4-BE49-F238E27FC236}">
                <a16:creationId xmlns:a16="http://schemas.microsoft.com/office/drawing/2014/main" id="{25867DC6-4160-4905-B26B-E5ED743F8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34687"/>
            <a:ext cx="6516216" cy="366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3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BB45F30-5D96-45D0-8504-9B9F38A89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7B0D23-C0EE-459D-9A1F-0E60922A5C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38AC8734-FB9D-46A5-9527-F73ABD870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8B37E-8B71-43C3-AFEC-1370DD813C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데이터셋에서 다른 변수들을 이용하여 연비</a:t>
            </a:r>
            <a:r>
              <a:rPr lang="en-US" altLang="ko-KR" dirty="0"/>
              <a:t>(mpg)</a:t>
            </a:r>
            <a:r>
              <a:rPr lang="ko-KR" altLang="en-US" dirty="0"/>
              <a:t>를 예측하는 다중 회귀모델을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연비</a:t>
            </a:r>
            <a:r>
              <a:rPr lang="en-US" altLang="ko-KR" dirty="0"/>
              <a:t>(mpg)</a:t>
            </a:r>
            <a:r>
              <a:rPr lang="ko-KR" altLang="en-US" dirty="0"/>
              <a:t>를 예측하는 데 도움이 되는 변수들만 사용하여 예측하는 회귀모델을 만들고 회귀식을 </a:t>
            </a:r>
            <a:r>
              <a:rPr lang="ko-KR" altLang="en-US" dirty="0" err="1"/>
              <a:t>나타내시오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앞서 만든 예측모델의 설명력</a:t>
            </a:r>
            <a:r>
              <a:rPr lang="en-US" altLang="ko-KR" dirty="0"/>
              <a:t>(Adjusted R-squared)</a:t>
            </a:r>
            <a:r>
              <a:rPr lang="ko-KR" altLang="en-US" dirty="0"/>
              <a:t>을 </a:t>
            </a:r>
            <a:r>
              <a:rPr lang="ko-KR" altLang="en-US" dirty="0" err="1"/>
              <a:t>비교하시오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13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/>
              <a:t>데이터 시각화 기법 기초 </a:t>
            </a:r>
            <a:r>
              <a:rPr lang="en-US" altLang="ko-KR" sz="2100" b="1"/>
              <a:t>– </a:t>
            </a:r>
            <a:r>
              <a:rPr lang="ko-KR" altLang="en-US" sz="2100" b="1"/>
              <a:t>모자이크 플롯</a:t>
            </a:r>
            <a:endParaRPr lang="en-US" altLang="ko-KR" sz="2100" b="1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/>
              <a:t>모자이크 플롯</a:t>
            </a:r>
            <a:r>
              <a:rPr lang="en-US" altLang="ko-KR"/>
              <a:t>(Mosaic plot)</a:t>
            </a:r>
            <a:r>
              <a:rPr lang="ko-KR" altLang="en-US"/>
              <a:t>은 </a:t>
            </a:r>
            <a:r>
              <a:rPr lang="ko-KR" altLang="en-US">
                <a:highlight>
                  <a:srgbClr val="FFFF00"/>
                </a:highlight>
              </a:rPr>
              <a:t>다중변수 범주형 데이터</a:t>
            </a:r>
            <a:r>
              <a:rPr lang="ko-KR" altLang="en-US"/>
              <a:t>에 대해 각 변수의 그룹별 비율을 면적으로 표시하여 정보를 전달</a:t>
            </a:r>
            <a:endParaRPr lang="en-US" altLang="ko-KR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/>
              <a:t>R</a:t>
            </a:r>
            <a:r>
              <a:rPr lang="ko-KR" altLang="en-US"/>
              <a:t>에서 제공하는 </a:t>
            </a:r>
            <a:r>
              <a:rPr lang="en-US" altLang="ko-KR" err="1"/>
              <a:t>mtcars</a:t>
            </a:r>
            <a:r>
              <a:rPr lang="en-US" altLang="ko-KR"/>
              <a:t> </a:t>
            </a:r>
            <a:r>
              <a:rPr lang="ko-KR" altLang="en-US"/>
              <a:t>데이터셋 사용</a:t>
            </a:r>
            <a:br>
              <a:rPr lang="en-US" altLang="ko-KR" i="1"/>
            </a:br>
            <a:r>
              <a:rPr lang="en-US" altLang="ko-KR" sz="1500" i="1"/>
              <a:t>* </a:t>
            </a:r>
            <a:r>
              <a:rPr lang="en-US" altLang="ko-KR" sz="1500" i="1" err="1"/>
              <a:t>mtcars</a:t>
            </a:r>
            <a:r>
              <a:rPr lang="ko-KR" altLang="en-US" sz="1500" i="1"/>
              <a:t>는</a:t>
            </a:r>
            <a:r>
              <a:rPr lang="en-US" altLang="ko-KR" sz="1500" i="1"/>
              <a:t> 32</a:t>
            </a:r>
            <a:r>
              <a:rPr lang="ko-KR" altLang="en-US" sz="1500" i="1"/>
              <a:t>개의 차종들의 각각 차량 성능</a:t>
            </a:r>
            <a:r>
              <a:rPr lang="en-US" altLang="ko-KR" sz="1500" i="1"/>
              <a:t>(</a:t>
            </a:r>
            <a:r>
              <a:rPr lang="ko-KR" altLang="en-US" sz="1500" i="1"/>
              <a:t>기어</a:t>
            </a:r>
            <a:r>
              <a:rPr lang="en-US" altLang="ko-KR" sz="1500" i="1"/>
              <a:t>, </a:t>
            </a:r>
            <a:r>
              <a:rPr lang="ko-KR" altLang="en-US" sz="1500" i="1"/>
              <a:t>연비</a:t>
            </a:r>
            <a:r>
              <a:rPr lang="en-US" altLang="ko-KR" sz="1500" i="1"/>
              <a:t>, </a:t>
            </a:r>
            <a:r>
              <a:rPr lang="ko-KR" altLang="en-US" sz="1500" i="1"/>
              <a:t>중량</a:t>
            </a:r>
            <a:r>
              <a:rPr lang="en-US" altLang="ko-KR" sz="1500" i="1"/>
              <a:t>, </a:t>
            </a:r>
            <a:r>
              <a:rPr lang="ko-KR" altLang="en-US" sz="1500" i="1"/>
              <a:t>마력</a:t>
            </a:r>
            <a:r>
              <a:rPr lang="en-US" altLang="ko-KR" sz="1500" i="1"/>
              <a:t>, </a:t>
            </a:r>
            <a:r>
              <a:rPr lang="ko-KR" altLang="en-US" sz="1500" i="1"/>
              <a:t>기통 등</a:t>
            </a:r>
            <a:r>
              <a:rPr lang="en-US" altLang="ko-KR" sz="1500" i="1"/>
              <a:t>)</a:t>
            </a:r>
            <a:r>
              <a:rPr lang="ko-KR" altLang="en-US" sz="1500" i="1"/>
              <a:t>을 담은 데이터</a:t>
            </a:r>
            <a:endParaRPr lang="en-US" altLang="ko-KR" i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71143E-CFE6-465B-84C9-A4C7D04D1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93983C-B4AB-4D37-A3FA-96D56349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47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모자이크 플롯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600" dirty="0" err="1">
                <a:highlight>
                  <a:srgbClr val="FFFF00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mosaicplot</a:t>
            </a:r>
            <a:r>
              <a:rPr lang="en-US" altLang="ko-KR" sz="1600" dirty="0">
                <a:highlight>
                  <a:srgbClr val="FFFF00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() </a:t>
            </a:r>
            <a:r>
              <a:rPr lang="ko-KR" altLang="en-US" sz="1600" dirty="0">
                <a:highlight>
                  <a:srgbClr val="FFFF00"/>
                </a:highligh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함수</a:t>
            </a:r>
            <a:endParaRPr lang="en-US" altLang="ko-KR" sz="1600" dirty="0">
              <a:highlight>
                <a:srgbClr val="FFFF00"/>
              </a:highligh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0" indent="0">
              <a:buNone/>
            </a:pPr>
            <a:r>
              <a:rPr lang="en-US" altLang="ko-KR" sz="1400" dirty="0" err="1"/>
              <a:t>mosaicplot</a:t>
            </a:r>
            <a:r>
              <a:rPr lang="en-US" altLang="ko-KR" sz="1400" dirty="0"/>
              <a:t>(~ x</a:t>
            </a:r>
            <a:r>
              <a:rPr lang="ko-KR" altLang="en-US" sz="1400" dirty="0"/>
              <a:t>축 변수 </a:t>
            </a:r>
            <a:r>
              <a:rPr lang="en-US" altLang="ko-KR" sz="1400" dirty="0"/>
              <a:t>+ y</a:t>
            </a:r>
            <a:r>
              <a:rPr lang="ko-KR" altLang="en-US" sz="1400" dirty="0"/>
              <a:t>축 변수</a:t>
            </a:r>
            <a:r>
              <a:rPr lang="en-US" altLang="ko-KR" sz="1400" dirty="0"/>
              <a:t>,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400" dirty="0"/>
              <a:t>        data = </a:t>
            </a:r>
            <a:r>
              <a:rPr lang="ko-KR" altLang="en-US" sz="1400" dirty="0"/>
              <a:t>데이터프레임</a:t>
            </a:r>
            <a:r>
              <a:rPr lang="en-US" altLang="ko-KR" sz="1400" dirty="0"/>
              <a:t>)</a:t>
            </a:r>
            <a:endParaRPr lang="en-US" altLang="ko-KR" sz="1400" b="1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A4344-FFDB-4A44-AD4D-7E9D2BBD4019}"/>
              </a:ext>
            </a:extLst>
          </p:cNvPr>
          <p:cNvSpPr txBox="1"/>
          <p:nvPr/>
        </p:nvSpPr>
        <p:spPr>
          <a:xfrm>
            <a:off x="565966" y="3219822"/>
            <a:ext cx="43040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data(</a:t>
            </a:r>
            <a:r>
              <a:rPr lang="en-US" altLang="ko-KR" sz="1500" dirty="0" err="1"/>
              <a:t>mtcars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 err="1"/>
              <a:t>mosaicplot</a:t>
            </a:r>
            <a:r>
              <a:rPr lang="en-US" altLang="ko-KR" sz="1500" dirty="0"/>
              <a:t>(~</a:t>
            </a:r>
            <a:r>
              <a:rPr lang="en-US" altLang="ko-KR" sz="1500" dirty="0" err="1"/>
              <a:t>gear+vs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          data = </a:t>
            </a:r>
            <a:r>
              <a:rPr lang="en-US" altLang="ko-KR" sz="1500" dirty="0" err="1"/>
              <a:t>mtcars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48C61-F975-4B65-A138-AEAE0A8CE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1D7FB-F682-43A6-9F85-C6B772D97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01B288-A9BC-4926-A4C1-986BC5B89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53389"/>
            <a:ext cx="3513810" cy="31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8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모자이크 플롯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A4344-FFDB-4A44-AD4D-7E9D2BBD4019}"/>
              </a:ext>
            </a:extLst>
          </p:cNvPr>
          <p:cNvSpPr txBox="1"/>
          <p:nvPr/>
        </p:nvSpPr>
        <p:spPr>
          <a:xfrm>
            <a:off x="548654" y="1923678"/>
            <a:ext cx="43040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data(</a:t>
            </a:r>
            <a:r>
              <a:rPr lang="en-US" altLang="ko-KR" sz="1500" dirty="0" err="1"/>
              <a:t>mtcars</a:t>
            </a:r>
            <a:r>
              <a:rPr lang="en-US" altLang="ko-KR" sz="1500" dirty="0"/>
              <a:t>)</a:t>
            </a:r>
          </a:p>
          <a:p>
            <a:endParaRPr lang="en-US" altLang="ko-KR" sz="1500" dirty="0"/>
          </a:p>
          <a:p>
            <a:r>
              <a:rPr lang="en-US" altLang="ko-KR" sz="1500" dirty="0" err="1"/>
              <a:t>mosaicplot</a:t>
            </a:r>
            <a:r>
              <a:rPr lang="en-US" altLang="ko-KR" sz="1500" dirty="0"/>
              <a:t>(~</a:t>
            </a:r>
            <a:r>
              <a:rPr lang="en-US" altLang="ko-KR" sz="1500" dirty="0" err="1"/>
              <a:t>gear+vs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          data = </a:t>
            </a:r>
            <a:r>
              <a:rPr lang="en-US" altLang="ko-KR" sz="1500" dirty="0" err="1"/>
              <a:t>mtcars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          color = TRUE,</a:t>
            </a:r>
          </a:p>
          <a:p>
            <a:r>
              <a:rPr lang="en-US" altLang="ko-KR" sz="1500" dirty="0"/>
              <a:t>           main = "Gear &amp; Vs")</a:t>
            </a:r>
            <a:endParaRPr lang="ko-KR" altLang="en-US" sz="15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C48C61-F975-4B65-A138-AEAE0A8CE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F1D7FB-F682-43A6-9F85-C6B772D97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324DF-F3DB-48F1-8CFB-81DFB9CF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415" y="1653902"/>
            <a:ext cx="3607744" cy="3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08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176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데이터 시각화 기법 기초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모자이크 플롯</a:t>
            </a:r>
            <a:endParaRPr lang="en-US" altLang="ko-KR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b="1" dirty="0" err="1"/>
              <a:t>mosaicplot</a:t>
            </a:r>
            <a:r>
              <a:rPr lang="en-US" altLang="ko-KR" b="1" dirty="0"/>
              <a:t>() </a:t>
            </a:r>
            <a:r>
              <a:rPr lang="ko-KR" altLang="en-US" b="1" dirty="0"/>
              <a:t>함수 </a:t>
            </a:r>
            <a:r>
              <a:rPr lang="en-US" altLang="ko-KR" b="1" dirty="0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~</a:t>
            </a:r>
            <a:r>
              <a:rPr lang="en-US" altLang="ko-KR" dirty="0" err="1"/>
              <a:t>gear+vs</a:t>
            </a:r>
            <a:br>
              <a:rPr lang="en-US" altLang="ko-KR" dirty="0"/>
            </a:br>
            <a:r>
              <a:rPr lang="ko-KR" altLang="en-US" dirty="0"/>
              <a:t>모자이크 플롯을 작성할 대상 변수 지정</a:t>
            </a:r>
            <a:r>
              <a:rPr lang="en-US" altLang="ko-KR" dirty="0"/>
              <a:t>(gear = </a:t>
            </a:r>
            <a:r>
              <a:rPr lang="ko-KR" altLang="en-US" dirty="0"/>
              <a:t>변속단수</a:t>
            </a:r>
            <a:r>
              <a:rPr lang="en-US" altLang="ko-KR" dirty="0"/>
              <a:t>, vs = </a:t>
            </a:r>
            <a:r>
              <a:rPr lang="ko-KR" altLang="en-US" dirty="0"/>
              <a:t>신기술 엔진 유무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~</a:t>
            </a:r>
            <a:r>
              <a:rPr lang="ko-KR" altLang="en-US" dirty="0"/>
              <a:t>다음 변수 </a:t>
            </a:r>
            <a:r>
              <a:rPr lang="en-US" altLang="ko-KR" dirty="0"/>
              <a:t>= x</a:t>
            </a:r>
            <a:r>
              <a:rPr lang="ko-KR" altLang="en-US" dirty="0"/>
              <a:t>축 방향으로 표시</a:t>
            </a:r>
            <a:r>
              <a:rPr lang="en-US" altLang="ko-KR" dirty="0"/>
              <a:t>, + </a:t>
            </a:r>
            <a:r>
              <a:rPr lang="ko-KR" altLang="en-US" dirty="0"/>
              <a:t>다음 변수 </a:t>
            </a:r>
            <a:r>
              <a:rPr lang="en-US" altLang="ko-KR" dirty="0"/>
              <a:t>= y</a:t>
            </a:r>
            <a:r>
              <a:rPr lang="ko-KR" altLang="en-US" dirty="0"/>
              <a:t>축 방향으로 표시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data = </a:t>
            </a:r>
            <a:r>
              <a:rPr lang="en-US" altLang="ko-KR" dirty="0" err="1"/>
              <a:t>mtcars</a:t>
            </a:r>
            <a:br>
              <a:rPr lang="en-US" altLang="ko-KR" dirty="0"/>
            </a:br>
            <a:r>
              <a:rPr lang="ko-KR" altLang="en-US" dirty="0"/>
              <a:t>모자이크 플롯을 작성할 대상 데이터셋 지정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color = TRUE</a:t>
            </a:r>
            <a:br>
              <a:rPr lang="en-US" altLang="ko-KR" dirty="0"/>
            </a:br>
            <a:r>
              <a:rPr lang="en-US" altLang="ko-KR" dirty="0"/>
              <a:t>y</a:t>
            </a:r>
            <a:r>
              <a:rPr lang="ko-KR" altLang="en-US" dirty="0"/>
              <a:t>축 변수를 그룹별로 음영을 다르게 표시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main = “Gear &amp; Vs”</a:t>
            </a:r>
            <a:br>
              <a:rPr lang="en-US" altLang="ko-KR" dirty="0"/>
            </a:br>
            <a:r>
              <a:rPr lang="ko-KR" altLang="en-US" dirty="0"/>
              <a:t>모자이크 플롯의 제목을 지정</a:t>
            </a:r>
            <a:endParaRPr lang="en-US" altLang="ko-KR" sz="21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3D35DF-F7AF-4956-8925-E9ECEF02AF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DD9E5-B542-4115-B83F-A09F23BB0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1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/>
              <a:t>모자이크 플롯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헬빅구_9차시_모자이크 플롯">
            <a:hlinkClick r:id="" action="ppaction://media"/>
            <a:extLst>
              <a:ext uri="{FF2B5EF4-FFF2-40B4-BE49-F238E27FC236}">
                <a16:creationId xmlns:a16="http://schemas.microsoft.com/office/drawing/2014/main" id="{20E92CA2-32C7-4B99-98C8-93B6DCA6D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57944"/>
            <a:ext cx="6480720" cy="364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#3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상명이는 중고차 시장으로 다시 돌아와</a:t>
            </a:r>
            <a:r>
              <a:rPr lang="en-US" altLang="ko-KR" dirty="0"/>
              <a:t>, </a:t>
            </a:r>
            <a:r>
              <a:rPr lang="ko-KR" altLang="en-US" dirty="0"/>
              <a:t>이번에는 중고차들 중 기어 변속단수</a:t>
            </a:r>
            <a:r>
              <a:rPr lang="en-US" altLang="ko-KR" dirty="0"/>
              <a:t>(gear)</a:t>
            </a:r>
            <a:r>
              <a:rPr lang="ko-KR" altLang="en-US" dirty="0"/>
              <a:t>과 </a:t>
            </a:r>
            <a:r>
              <a:rPr lang="ko-KR" altLang="en-US" dirty="0" err="1"/>
              <a:t>자동변속</a:t>
            </a:r>
            <a:r>
              <a:rPr lang="ko-KR" altLang="en-US" dirty="0"/>
              <a:t> 여부</a:t>
            </a:r>
            <a:r>
              <a:rPr lang="en-US" altLang="ko-KR" dirty="0"/>
              <a:t>(am)</a:t>
            </a:r>
            <a:r>
              <a:rPr lang="ko-KR" altLang="en-US" dirty="0"/>
              <a:t>의 분포를 확인하고자 합니다</a:t>
            </a:r>
            <a:r>
              <a:rPr lang="en-US" altLang="ko-KR" dirty="0"/>
              <a:t>. </a:t>
            </a:r>
            <a:r>
              <a:rPr lang="ko-KR" altLang="en-US" dirty="0"/>
              <a:t>이를 위해 간단한 모자이크 플롯으로 시각화를 하려 합니다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 err="1"/>
              <a:t>mtcars</a:t>
            </a:r>
            <a:r>
              <a:rPr lang="ko-KR" altLang="en-US" dirty="0"/>
              <a:t> 데이터셋을 활용하여 기어 변속단수를</a:t>
            </a:r>
            <a:r>
              <a:rPr lang="en-US" altLang="ko-KR" dirty="0"/>
              <a:t> x</a:t>
            </a:r>
            <a:r>
              <a:rPr lang="ko-KR" altLang="en-US" dirty="0"/>
              <a:t>축으로 하고</a:t>
            </a:r>
            <a:r>
              <a:rPr lang="en-US" altLang="ko-KR" dirty="0"/>
              <a:t>, </a:t>
            </a:r>
            <a:r>
              <a:rPr lang="ko-KR" altLang="en-US" dirty="0" err="1"/>
              <a:t>자동변속</a:t>
            </a:r>
            <a:r>
              <a:rPr lang="ko-KR" altLang="en-US" dirty="0"/>
              <a:t> 여부를 </a:t>
            </a:r>
            <a:r>
              <a:rPr lang="en-US" altLang="ko-KR" dirty="0"/>
              <a:t>y</a:t>
            </a:r>
            <a:r>
              <a:rPr lang="ko-KR" altLang="en-US" dirty="0"/>
              <a:t>축으로 하는 모자이크 플롯을 </a:t>
            </a:r>
            <a:r>
              <a:rPr lang="ko-KR" altLang="en-US" dirty="0" err="1"/>
              <a:t>그리시오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0E57A8-6C66-4C3E-8427-555B16434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836D6D-292C-4FEA-98B3-175D5A771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6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#3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dirty="0"/>
              <a:t>모자이크 플롯의 결과물은 다음과 같아야 합니다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6B1CFC-DBC6-4CF1-8323-E730F48A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80" y="2176463"/>
            <a:ext cx="4135041" cy="279772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B81BCE-D4DB-46CA-96D8-A92BF6388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8525C-B797-487C-8709-46AAC890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86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ko-KR" altLang="en-US" sz="2100" b="1" dirty="0"/>
              <a:t>실습 </a:t>
            </a:r>
            <a:r>
              <a:rPr lang="en-US" altLang="ko-KR" sz="2100" b="1" dirty="0"/>
              <a:t>#3</a:t>
            </a:r>
            <a:endParaRPr lang="ko-KR" altLang="en-US" sz="21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data(</a:t>
            </a:r>
            <a:r>
              <a:rPr lang="en-US" altLang="ko-KR" dirty="0" err="1"/>
              <a:t>mtcars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 err="1"/>
              <a:t>mosaicplot</a:t>
            </a:r>
            <a:r>
              <a:rPr lang="en-US" altLang="ko-KR" dirty="0"/>
              <a:t>(~</a:t>
            </a:r>
            <a:r>
              <a:rPr lang="en-US" altLang="ko-KR" dirty="0" err="1"/>
              <a:t>gear+am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   data = </a:t>
            </a:r>
            <a:r>
              <a:rPr lang="en-US" altLang="ko-KR" dirty="0" err="1"/>
              <a:t>mtcars</a:t>
            </a:r>
            <a:r>
              <a:rPr lang="en-US" altLang="ko-KR" dirty="0"/>
              <a:t>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   color = TRUE,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dirty="0"/>
              <a:t>           main = "Gear &amp; Transmission")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ko-KR" altLang="en-US" sz="3300"/>
              <a:t>데이터 시각화 기법 기초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3DC94F-F719-4361-9436-C75280694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81B44-78F6-41D0-97F5-601699916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61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기법 기초 </a:t>
            </a:r>
            <a:r>
              <a:rPr lang="en-US" altLang="ko-KR" dirty="0"/>
              <a:t>– </a:t>
            </a:r>
            <a:r>
              <a:rPr lang="ko-KR" altLang="en-US" dirty="0"/>
              <a:t>실습 </a:t>
            </a:r>
            <a:r>
              <a:rPr lang="en-US" altLang="ko-KR" dirty="0"/>
              <a:t>#3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헬빅구_9차시_과제3">
            <a:hlinkClick r:id="" action="ppaction://media"/>
            <a:extLst>
              <a:ext uri="{FF2B5EF4-FFF2-40B4-BE49-F238E27FC236}">
                <a16:creationId xmlns:a16="http://schemas.microsoft.com/office/drawing/2014/main" id="{5C6A4468-9490-42FD-AB25-5BF5CCD67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31590"/>
            <a:ext cx="6480720" cy="36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53224-783A-4C3B-845C-7EA786B95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99" y="1673728"/>
            <a:ext cx="7146899" cy="147408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시각화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29025-6B01-49BD-9EA7-D1B36BBFC5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173D83-F0F5-466D-AB09-0BB4C62E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55798"/>
            <a:ext cx="1890386" cy="18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8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 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library(MASS) # </a:t>
            </a:r>
            <a:r>
              <a:rPr lang="en-US" altLang="ko-KR" dirty="0" err="1"/>
              <a:t>stepAIC</a:t>
            </a:r>
            <a:r>
              <a:rPr lang="en-US" altLang="ko-KR" dirty="0"/>
              <a:t>() </a:t>
            </a:r>
            <a:r>
              <a:rPr lang="ko-KR" altLang="en-US" dirty="0"/>
              <a:t>함수 제공</a:t>
            </a:r>
          </a:p>
          <a:p>
            <a:pPr marL="0" indent="0" fontAlgn="base" latinLnBrk="1">
              <a:buNone/>
            </a:pPr>
            <a:r>
              <a:rPr lang="en-US" altLang="ko-KR" dirty="0"/>
              <a:t>mod2 &lt;- </a:t>
            </a:r>
            <a:r>
              <a:rPr lang="en-US" altLang="ko-KR" dirty="0" err="1"/>
              <a:t>stepAIC</a:t>
            </a:r>
            <a:r>
              <a:rPr lang="en-US" altLang="ko-KR" dirty="0"/>
              <a:t>(mod) # </a:t>
            </a:r>
            <a:r>
              <a:rPr lang="ko-KR" altLang="en-US" dirty="0"/>
              <a:t>변수 선택 진행</a:t>
            </a:r>
          </a:p>
          <a:p>
            <a:pPr marL="0" indent="0" fontAlgn="base" latinLnBrk="1">
              <a:buNone/>
            </a:pPr>
            <a:r>
              <a:rPr lang="en-US" altLang="ko-KR" dirty="0"/>
              <a:t>summary(mod2)</a:t>
            </a:r>
          </a:p>
          <a:p>
            <a:pPr marL="0" indent="0" fontAlgn="base" latinLnBrk="1">
              <a:buNone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B0EA4C-3CE1-4223-AC04-6A96354B8752}"/>
              </a:ext>
            </a:extLst>
          </p:cNvPr>
          <p:cNvSpPr/>
          <p:nvPr/>
        </p:nvSpPr>
        <p:spPr>
          <a:xfrm>
            <a:off x="5685282" y="1488934"/>
            <a:ext cx="2358008" cy="1812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de-DE" altLang="ko-KR" kern="0" dirty="0">
                <a:solidFill>
                  <a:srgbClr val="000000"/>
                </a:solidFill>
                <a:latin typeface="D2Coding"/>
                <a:ea typeface="D2Coding"/>
              </a:rPr>
              <a:t>mpg = 9.6178</a:t>
            </a:r>
            <a:endParaRPr lang="de-DE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de-DE" altLang="ko-KR" kern="0" dirty="0">
                <a:solidFill>
                  <a:srgbClr val="000000"/>
                </a:solidFill>
                <a:latin typeface="D2Coding"/>
                <a:ea typeface="D2Coding"/>
              </a:rPr>
              <a:t>-3.9165 * wt</a:t>
            </a:r>
            <a:endParaRPr lang="de-DE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de-DE" altLang="ko-KR" kern="0" dirty="0">
                <a:solidFill>
                  <a:srgbClr val="000000"/>
                </a:solidFill>
                <a:latin typeface="D2Coding"/>
                <a:ea typeface="D2Coding"/>
              </a:rPr>
              <a:t>+1.2259 * qsec</a:t>
            </a:r>
            <a:endParaRPr lang="de-DE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de-DE" altLang="ko-KR" kern="0" dirty="0">
                <a:solidFill>
                  <a:srgbClr val="000000"/>
                </a:solidFill>
                <a:latin typeface="D2Coding"/>
                <a:ea typeface="D2Coding"/>
              </a:rPr>
              <a:t>2.9358 * am</a:t>
            </a:r>
            <a:endParaRPr lang="de-DE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79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553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개념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데이터 분석에서 기본 함수를 사용해 그래프를 그릴 수 있지만</a:t>
            </a:r>
            <a:r>
              <a:rPr lang="en-US" altLang="ko-KR" dirty="0"/>
              <a:t>, </a:t>
            </a:r>
            <a:r>
              <a:rPr lang="ko-KR" altLang="en-US" dirty="0"/>
              <a:t>더욱 심미적인 그래프 작업을 위해 </a:t>
            </a:r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패키지를 주로 사용</a:t>
            </a:r>
            <a:endParaRPr lang="en-US" altLang="ko-KR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/>
              <a:t>ggplot</a:t>
            </a:r>
            <a:r>
              <a:rPr lang="ko-KR" altLang="en-US" dirty="0"/>
              <a:t>으로 데이터 시각화를 세부적으로 할 수 있으나</a:t>
            </a:r>
            <a:r>
              <a:rPr lang="en-US" altLang="ko-KR" dirty="0"/>
              <a:t>, </a:t>
            </a:r>
            <a:r>
              <a:rPr lang="ko-KR" altLang="en-US" dirty="0"/>
              <a:t>복잡해질 수 있다는 단점 존재 </a:t>
            </a:r>
            <a:endParaRPr lang="en-US" altLang="ko-KR" i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dirty="0" err="1"/>
              <a:t>ggplot</a:t>
            </a:r>
            <a:r>
              <a:rPr lang="en-US" altLang="ko-KR" sz="3300" dirty="0"/>
              <a:t> </a:t>
            </a:r>
            <a:r>
              <a:rPr lang="ko-KR" altLang="en-US" sz="3300" dirty="0"/>
              <a:t>시각화</a:t>
            </a:r>
            <a:endParaRPr lang="en-US" altLang="ko-KR" sz="33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0C4BE0-71CE-44E8-9463-FA9CE60BC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9CA54-90A3-4E4C-BACC-106373F75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D5F97F-9E26-4826-92D2-FDE601FDBAC1}"/>
              </a:ext>
            </a:extLst>
          </p:cNvPr>
          <p:cNvSpPr/>
          <p:nvPr/>
        </p:nvSpPr>
        <p:spPr>
          <a:xfrm>
            <a:off x="789593" y="3564877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install.packages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("ggplot2")</a:t>
            </a:r>
          </a:p>
          <a:p>
            <a:r>
              <a:rPr lang="ko-KR" altLang="en-US" sz="1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library</a:t>
            </a:r>
            <a:r>
              <a:rPr lang="ko-KR" altLang="en-US" sz="1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(ggplot2)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CCA388-ADD4-443A-9FB5-78446AA0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30" y="2903956"/>
            <a:ext cx="4801016" cy="18442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463FB7-EE8C-45EE-B06F-2AD956B29A22}"/>
              </a:ext>
            </a:extLst>
          </p:cNvPr>
          <p:cNvSpPr/>
          <p:nvPr/>
        </p:nvSpPr>
        <p:spPr>
          <a:xfrm>
            <a:off x="789593" y="4223175"/>
            <a:ext cx="30356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ggplot2</a:t>
            </a:r>
            <a:r>
              <a:rPr lang="ko-KR" altLang="en-US" sz="10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패키지는 </a:t>
            </a:r>
            <a:r>
              <a:rPr lang="en-US" altLang="ko-KR" sz="1000" dirty="0" err="1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ggplot</a:t>
            </a:r>
            <a:r>
              <a:rPr lang="ko-KR" altLang="en-US" sz="10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패키지의 업데이트된 </a:t>
            </a:r>
            <a:r>
              <a:rPr lang="ko-KR" altLang="en-US" sz="1000" dirty="0" err="1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버젼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BC66CA-D32C-42E1-8E63-7531829DC58F}"/>
              </a:ext>
            </a:extLst>
          </p:cNvPr>
          <p:cNvSpPr/>
          <p:nvPr/>
        </p:nvSpPr>
        <p:spPr>
          <a:xfrm>
            <a:off x="2051720" y="1451665"/>
            <a:ext cx="207941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i="1" dirty="0">
                <a:solidFill>
                  <a:srgbClr val="202122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Grammar of Graphics - Plot</a:t>
            </a:r>
            <a:endParaRPr lang="ko-KR" altLang="en-US" sz="10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636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35535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기본구조</a:t>
            </a:r>
            <a:endParaRPr lang="en-US" altLang="ko-KR" sz="2100" b="1" dirty="0"/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dirty="0" err="1"/>
              <a:t>ggplot</a:t>
            </a:r>
            <a:r>
              <a:rPr lang="en-US" altLang="ko-KR" dirty="0"/>
              <a:t>(data = </a:t>
            </a:r>
            <a:r>
              <a:rPr lang="ko-KR" altLang="en-US" dirty="0"/>
              <a:t>데이터프레임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(x=x</a:t>
            </a:r>
            <a:r>
              <a:rPr lang="ko-KR" altLang="en-US" dirty="0"/>
              <a:t>축 변수</a:t>
            </a:r>
            <a:r>
              <a:rPr lang="en-US" altLang="ko-KR" dirty="0"/>
              <a:t>, y=y</a:t>
            </a:r>
            <a:r>
              <a:rPr lang="ko-KR" altLang="en-US" dirty="0"/>
              <a:t>축 변수</a:t>
            </a:r>
            <a:r>
              <a:rPr lang="en-US" altLang="ko-KR" dirty="0"/>
              <a:t>))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그래프 틀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lvl="1" indent="0">
              <a:lnSpc>
                <a:spcPct val="130000"/>
              </a:lnSpc>
              <a:buNone/>
            </a:pPr>
            <a:r>
              <a:rPr lang="en-US" altLang="ko-KR" dirty="0"/>
              <a:t>+ &lt;</a:t>
            </a:r>
            <a:r>
              <a:rPr lang="en-US" altLang="ko-KR" dirty="0" err="1"/>
              <a:t>geom_FUNCTION</a:t>
            </a:r>
            <a:r>
              <a:rPr lang="en-US" altLang="ko-KR" dirty="0"/>
              <a:t>&gt;(stat=“identity”, width =</a:t>
            </a:r>
            <a:r>
              <a:rPr lang="ko-KR" altLang="en-US" dirty="0"/>
              <a:t>수치</a:t>
            </a:r>
            <a:r>
              <a:rPr lang="en-US" altLang="ko-KR" dirty="0"/>
              <a:t>, fill =</a:t>
            </a:r>
            <a:r>
              <a:rPr lang="ko-KR" altLang="en-US" dirty="0"/>
              <a:t>＂컬러</a:t>
            </a:r>
            <a:r>
              <a:rPr lang="en-US" altLang="ko-KR" dirty="0"/>
              <a:t>")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그래프 형태</a:t>
            </a:r>
            <a:endParaRPr lang="en-US" altLang="ko-K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0C4BE0-71CE-44E8-9463-FA9CE60BC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본 학습자료는 저작권자의 동의없이 무단 복제 및 배포할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29CA54-90A3-4E4C-BACC-106373F75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568A6F-98A0-400E-90A5-D38ECF2177DC}"/>
              </a:ext>
            </a:extLst>
          </p:cNvPr>
          <p:cNvSpPr/>
          <p:nvPr/>
        </p:nvSpPr>
        <p:spPr>
          <a:xfrm>
            <a:off x="3851920" y="1582554"/>
            <a:ext cx="12057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en-US" altLang="ko-KR" sz="10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altLang="ko-KR" sz="10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aesthetic</a:t>
            </a:r>
            <a:endParaRPr lang="ko-KR" altLang="en-US" sz="1050" i="0" dirty="0">
              <a:effectLst/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EA451-DA22-49F2-985A-B646F0037728}"/>
              </a:ext>
            </a:extLst>
          </p:cNvPr>
          <p:cNvSpPr/>
          <p:nvPr/>
        </p:nvSpPr>
        <p:spPr>
          <a:xfrm>
            <a:off x="5057699" y="2478112"/>
            <a:ext cx="3244454" cy="20311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latinLnBrk="0"/>
            <a:r>
              <a:rPr lang="en-US" altLang="ko-KR" sz="1400" b="1" dirty="0" err="1">
                <a:highlight>
                  <a:srgbClr val="FFFF00"/>
                </a:highligh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geom_FUNCTION</a:t>
            </a:r>
            <a:r>
              <a:rPr lang="en-US" altLang="ko-KR" sz="1400" b="1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</a:p>
          <a:p>
            <a:pPr latinLnBrk="0"/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ggplot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으로부터 데이터를 받아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실제 그래프를 그리는 작업</a:t>
            </a: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geom_bar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막대 그래프</a:t>
            </a: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geom_line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 그래프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gom_point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geom_boxplot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상자 그래프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8F5BD7-331D-4B38-BCBD-426759D73678}"/>
              </a:ext>
            </a:extLst>
          </p:cNvPr>
          <p:cNvSpPr/>
          <p:nvPr/>
        </p:nvSpPr>
        <p:spPr>
          <a:xfrm>
            <a:off x="971600" y="2478115"/>
            <a:ext cx="3857065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0"/>
            <a:r>
              <a:rPr lang="en-US" altLang="ko-KR" sz="1400" b="1" dirty="0" err="1">
                <a:highlight>
                  <a:srgbClr val="FFFF00"/>
                </a:highligh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</a:t>
            </a:r>
            <a:r>
              <a:rPr lang="ko-KR" altLang="en-US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그래프의 미적 부분으로 </a:t>
            </a:r>
            <a:r>
              <a:rPr lang="en-US" altLang="ko-KR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</a:t>
            </a:r>
            <a:r>
              <a:rPr lang="ko-KR" altLang="en-US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축</a:t>
            </a:r>
            <a:r>
              <a:rPr lang="en-US" altLang="ko-KR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y</a:t>
            </a:r>
            <a:r>
              <a:rPr lang="ko-KR" altLang="en-US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축</a:t>
            </a:r>
            <a:r>
              <a:rPr lang="en-US" altLang="ko-KR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컬러 등을 지정하는 작업</a:t>
            </a:r>
            <a:endParaRPr lang="en-US" altLang="ko-KR" sz="1400" dirty="0">
              <a:solidFill>
                <a:srgbClr val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x: X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축 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y: Y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축</a:t>
            </a: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 latinLnBrk="0">
              <a:buFont typeface="한컴 말랑말랑 Regular" panose="020F0303000000000000" pitchFamily="50" charset="-127"/>
              <a:buChar char="-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alpha: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투명도 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+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color: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그래프의 색깔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모양일 경우 테두리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+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fill: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채우는 색깔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+"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size: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 굵기 또는 점의 크기</a:t>
            </a:r>
          </a:p>
          <a:p>
            <a:pPr marL="285750" indent="-285750" latinLnBrk="0">
              <a:buFont typeface="한컴 말랑말랑 Regular" panose="020F0303000000000000" pitchFamily="50" charset="-127"/>
              <a:buChar char="+"/>
            </a:pPr>
            <a:r>
              <a:rPr lang="en-US" altLang="ko-KR" sz="1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linetype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: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 패턴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CE9D4A-ED4A-4CD8-AF6D-AF4CD1FC7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6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7F5176-3513-485A-BEBF-A3A5B99D3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989" y="483827"/>
            <a:ext cx="2108556" cy="1295527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03F451AB-75E1-450E-A592-EB77371A767E}"/>
              </a:ext>
            </a:extLst>
          </p:cNvPr>
          <p:cNvSpPr/>
          <p:nvPr/>
        </p:nvSpPr>
        <p:spPr>
          <a:xfrm>
            <a:off x="7153835" y="1846729"/>
            <a:ext cx="681318" cy="98273"/>
          </a:xfrm>
          <a:custGeom>
            <a:avLst/>
            <a:gdLst>
              <a:gd name="connsiteX0" fmla="*/ 0 w 681318"/>
              <a:gd name="connsiteY0" fmla="*/ 89647 h 98273"/>
              <a:gd name="connsiteX1" fmla="*/ 430306 w 681318"/>
              <a:gd name="connsiteY1" fmla="*/ 89647 h 98273"/>
              <a:gd name="connsiteX2" fmla="*/ 681318 w 681318"/>
              <a:gd name="connsiteY2" fmla="*/ 0 h 9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1318" h="98273">
                <a:moveTo>
                  <a:pt x="0" y="89647"/>
                </a:moveTo>
                <a:cubicBezTo>
                  <a:pt x="158376" y="97117"/>
                  <a:pt x="316753" y="104588"/>
                  <a:pt x="430306" y="89647"/>
                </a:cubicBezTo>
                <a:cubicBezTo>
                  <a:pt x="543859" y="74706"/>
                  <a:pt x="612588" y="37353"/>
                  <a:pt x="681318" y="0"/>
                </a:cubicBezTo>
              </a:path>
            </a:pathLst>
          </a:custGeom>
          <a:noFill/>
          <a:ln w="22225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74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주요 그래프 종류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710CB3-2AC2-4701-A183-29C778F8326D}"/>
              </a:ext>
            </a:extLst>
          </p:cNvPr>
          <p:cNvSpPr/>
          <p:nvPr/>
        </p:nvSpPr>
        <p:spPr>
          <a:xfrm>
            <a:off x="605805" y="2006530"/>
            <a:ext cx="1835945" cy="979715"/>
          </a:xfrm>
          <a:prstGeom prst="roundRect">
            <a:avLst>
              <a:gd name="adj" fmla="val 54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막대 그래프</a:t>
            </a:r>
            <a:endParaRPr lang="en-US" altLang="ko-KR" sz="1500" b="1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639C848-36DA-4033-9DF6-BDEA46BECA90}"/>
              </a:ext>
            </a:extLst>
          </p:cNvPr>
          <p:cNvSpPr/>
          <p:nvPr/>
        </p:nvSpPr>
        <p:spPr>
          <a:xfrm>
            <a:off x="2630010" y="2006530"/>
            <a:ext cx="1835946" cy="979715"/>
          </a:xfrm>
          <a:prstGeom prst="roundRect">
            <a:avLst>
              <a:gd name="adj" fmla="val 54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 그래프</a:t>
            </a:r>
            <a:endParaRPr lang="en-US" altLang="ko-KR" sz="1500" b="1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78E15E-645B-4EAF-972E-67CA2C4D9A03}"/>
              </a:ext>
            </a:extLst>
          </p:cNvPr>
          <p:cNvSpPr/>
          <p:nvPr/>
        </p:nvSpPr>
        <p:spPr>
          <a:xfrm>
            <a:off x="4654217" y="2006530"/>
            <a:ext cx="1835946" cy="979715"/>
          </a:xfrm>
          <a:prstGeom prst="roundRect">
            <a:avLst>
              <a:gd name="adj" fmla="val 54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err="1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endParaRPr lang="en-US" altLang="ko-KR" sz="1500" b="1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DF79F8-D096-4646-8857-329C34399EC1}"/>
              </a:ext>
            </a:extLst>
          </p:cNvPr>
          <p:cNvSpPr/>
          <p:nvPr/>
        </p:nvSpPr>
        <p:spPr>
          <a:xfrm>
            <a:off x="6678423" y="2006530"/>
            <a:ext cx="1835946" cy="979715"/>
          </a:xfrm>
          <a:prstGeom prst="roundRect">
            <a:avLst>
              <a:gd name="adj" fmla="val 542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ysClr val="windowText" lastClr="0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상자 그래프</a:t>
            </a:r>
            <a:endParaRPr lang="en-US" altLang="ko-KR" sz="1500" b="1" dirty="0">
              <a:solidFill>
                <a:sysClr val="windowText" lastClr="0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C8682FC-47CF-4AE7-B313-F26B869F0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A9B603-5D92-4C57-8E34-93F17BF50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67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BFDFC3F-A1B5-485C-BB86-4374D5F43F73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55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막대 그래프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highlight>
                  <a:srgbClr val="FFFF00"/>
                </a:highlight>
              </a:rPr>
              <a:t>범주형 변수에 대한 값의 빈도 개수를 표시</a:t>
            </a:r>
            <a:r>
              <a:rPr lang="ko-KR" altLang="en-US" sz="1800" dirty="0"/>
              <a:t>하는 그래프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가장 많이 사용되는 기본 그래프로</a:t>
            </a:r>
            <a:r>
              <a:rPr lang="en-US" altLang="ko-KR" sz="1800" dirty="0"/>
              <a:t>, </a:t>
            </a:r>
            <a:r>
              <a:rPr lang="ko-KR" altLang="en-US" sz="1800" dirty="0"/>
              <a:t>각 변수 별로 값을 비교하는데 사용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C2E20-8753-46B2-AEBF-A77675F3B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202" y="2605940"/>
            <a:ext cx="2407444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058F25-8715-4FC5-8D71-97289B16B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0A3F8-4A09-44A2-94C6-F13CB7BFB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697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err="1"/>
              <a:t>ggplot</a:t>
            </a:r>
            <a:r>
              <a:rPr lang="en-US" altLang="ko-KR" sz="2100" b="1"/>
              <a:t> </a:t>
            </a:r>
            <a:r>
              <a:rPr lang="ko-KR" altLang="en-US" sz="2100" b="1"/>
              <a:t>시각화 </a:t>
            </a:r>
            <a:r>
              <a:rPr lang="en-US" altLang="ko-KR" sz="2100" b="1"/>
              <a:t>– </a:t>
            </a:r>
            <a:r>
              <a:rPr lang="ko-KR" altLang="en-US" sz="2100" b="1"/>
              <a:t>막대 그래프</a:t>
            </a:r>
            <a:r>
              <a:rPr lang="en-US" altLang="ko-KR" sz="2100" b="1"/>
              <a:t>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0401BF-69B3-4AF6-9A3B-944E3E0A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51" y="1863214"/>
            <a:ext cx="3468927" cy="25087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467544" y="1790159"/>
            <a:ext cx="4968552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월별 몸무게 데이터로 간단한 막대 그래프 생성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sz="1350" dirty="0"/>
          </a:p>
          <a:p>
            <a:r>
              <a:rPr lang="en-US" sz="1350" dirty="0"/>
              <a:t>library(ggplot2) 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en-US" sz="1350" dirty="0" err="1">
                <a:solidFill>
                  <a:schemeClr val="accent6">
                    <a:lumMod val="50000"/>
                  </a:schemeClr>
                </a:solidFill>
              </a:rPr>
              <a:t>ggplot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350" dirty="0" err="1">
                <a:solidFill>
                  <a:schemeClr val="accent6">
                    <a:lumMod val="50000"/>
                  </a:schemeClr>
                </a:solidFill>
              </a:rPr>
              <a:t>패키기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 가져오기</a:t>
            </a:r>
            <a:endParaRPr lang="en-US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350" dirty="0"/>
              <a:t>month &lt;- c(1, 2, 3, 4, 5, 6) 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월 벡터 </a:t>
            </a:r>
            <a:endParaRPr lang="en-US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350" dirty="0"/>
              <a:t>weight &lt;- c(40, 48, 47, 45, 43, 39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) 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몸무게 벡터</a:t>
            </a:r>
            <a:endParaRPr lang="en-US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350" dirty="0"/>
              <a:t>df &lt;- </a:t>
            </a:r>
            <a:r>
              <a:rPr lang="en-US" sz="1350" dirty="0" err="1"/>
              <a:t>data.frame</a:t>
            </a:r>
            <a:r>
              <a:rPr lang="en-US" sz="1350" dirty="0"/>
              <a:t>(month, weight) 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월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&amp;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몸무게 데이터프레임</a:t>
            </a:r>
            <a:endParaRPr lang="en-US" sz="1350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1350" dirty="0"/>
          </a:p>
          <a:p>
            <a:r>
              <a:rPr lang="en-US" sz="1350" dirty="0" err="1"/>
              <a:t>ggplot</a:t>
            </a:r>
            <a:r>
              <a:rPr lang="en-US" sz="1350" dirty="0"/>
              <a:t>(data=df, </a:t>
            </a:r>
            <a:r>
              <a:rPr lang="en-US" sz="1350" dirty="0" err="1"/>
              <a:t>aes</a:t>
            </a:r>
            <a:r>
              <a:rPr lang="en-US" sz="1350" dirty="0"/>
              <a:t>(x = month, y = weight)) 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#x, y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축 지정</a:t>
            </a:r>
            <a:endParaRPr lang="en-US" sz="13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350" dirty="0"/>
              <a:t>+ </a:t>
            </a:r>
            <a:r>
              <a:rPr lang="en-US" sz="1350" dirty="0" err="1"/>
              <a:t>geom_bar</a:t>
            </a:r>
            <a:r>
              <a:rPr lang="en-US" sz="1350" dirty="0"/>
              <a:t>(stat = "identity", width = 0.8, fill = "</a:t>
            </a:r>
            <a:r>
              <a:rPr lang="en-US" sz="1350" dirty="0" err="1"/>
              <a:t>steelblue</a:t>
            </a:r>
            <a:r>
              <a:rPr lang="en-US" sz="1350" dirty="0"/>
              <a:t>")</a:t>
            </a:r>
          </a:p>
          <a:p>
            <a:r>
              <a:rPr lang="en-US" sz="1350" dirty="0">
                <a:solidFill>
                  <a:schemeClr val="accent6">
                    <a:lumMod val="50000"/>
                  </a:schemeClr>
                </a:solidFill>
              </a:rPr>
              <a:t>#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막대 높이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막대 폭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</a:rPr>
              <a:t>막대 색상 지정하여 그래프 생성</a:t>
            </a:r>
            <a:endParaRPr lang="en-US" altLang="ko-KR" sz="135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0FAD42-7D82-4F0A-8435-A92C6D9C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015A6-616B-4B95-9B73-13F54A91F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98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250" b="1" dirty="0" err="1"/>
              <a:t>ggplot</a:t>
            </a:r>
            <a:r>
              <a:rPr lang="ko-KR" altLang="en-US" sz="2250" b="1" dirty="0"/>
              <a:t> 시각화 </a:t>
            </a:r>
            <a:r>
              <a:rPr lang="en-US" altLang="ko-KR" sz="2250" b="1" dirty="0"/>
              <a:t>– </a:t>
            </a:r>
            <a:r>
              <a:rPr lang="ko-KR" altLang="en-US" sz="2250" b="1" dirty="0"/>
              <a:t>막대 그래프</a:t>
            </a:r>
            <a:endParaRPr lang="en-US" altLang="ko-KR" sz="225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 err="1"/>
              <a:t>ggplot</a:t>
            </a:r>
            <a:r>
              <a:rPr lang="en-US" altLang="ko-KR" sz="1800" b="1" dirty="0"/>
              <a:t>() </a:t>
            </a:r>
            <a:r>
              <a:rPr lang="ko-KR" altLang="en-US" sz="1800" b="1" dirty="0"/>
              <a:t>함수 </a:t>
            </a:r>
            <a:r>
              <a:rPr lang="en-US" altLang="ko-KR" sz="1800" b="1" dirty="0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df</a:t>
            </a:r>
            <a:br>
              <a:rPr lang="en-US" altLang="ko-KR" sz="2100" dirty="0"/>
            </a:br>
            <a:r>
              <a:rPr lang="ko-KR" altLang="en-US" sz="1800" dirty="0"/>
              <a:t>그래프를 작성할 데이터가 저장된 데이터프레임 지정</a:t>
            </a:r>
            <a:br>
              <a:rPr lang="en-US" altLang="ko-KR" sz="1800" dirty="0"/>
            </a:br>
            <a:r>
              <a:rPr lang="ko-KR" altLang="en-US" sz="1800" dirty="0"/>
              <a:t>행렬의 경우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data.frame</a:t>
            </a:r>
            <a:r>
              <a:rPr lang="en-US" altLang="ko-KR" sz="1800" dirty="0"/>
              <a:t>()</a:t>
            </a:r>
            <a:r>
              <a:rPr lang="ko-KR" altLang="en-US" sz="1800" dirty="0"/>
              <a:t> 사용해서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데이터프레임으로 변환하여 입력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/>
              <a:t>aes</a:t>
            </a:r>
            <a:r>
              <a:rPr lang="en-US" altLang="ko-KR" sz="1800" dirty="0"/>
              <a:t>(x = month, y = weight)</a:t>
            </a:r>
            <a:br>
              <a:rPr lang="en-US" altLang="ko-KR" sz="1800" dirty="0"/>
            </a:br>
            <a:r>
              <a:rPr lang="en-US" altLang="ko-KR" sz="1800" dirty="0" err="1"/>
              <a:t>aes</a:t>
            </a:r>
            <a:r>
              <a:rPr lang="ko-KR" altLang="en-US" sz="1800" dirty="0"/>
              <a:t>로 그래프를 그릴 때 사용할 </a:t>
            </a:r>
            <a:r>
              <a:rPr lang="en-US" altLang="ko-KR" sz="1800" dirty="0"/>
              <a:t>x, y</a:t>
            </a:r>
            <a:r>
              <a:rPr lang="ko-KR" altLang="en-US" sz="1800" dirty="0"/>
              <a:t>축의 열을 지정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753B76-880C-4021-966C-AF37C1E5C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954E02-F691-4F1C-B95D-D131B670D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87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250" b="1" dirty="0" err="1"/>
              <a:t>ggplot</a:t>
            </a:r>
            <a:r>
              <a:rPr lang="ko-KR" altLang="en-US" sz="2250" b="1" dirty="0"/>
              <a:t> 시각화 </a:t>
            </a:r>
            <a:r>
              <a:rPr lang="en-US" altLang="ko-KR" sz="2250" b="1" dirty="0"/>
              <a:t>– </a:t>
            </a:r>
            <a:r>
              <a:rPr lang="ko-KR" altLang="en-US" sz="2250" b="1" dirty="0"/>
              <a:t>막대 그래프</a:t>
            </a:r>
            <a:endParaRPr lang="en-US" altLang="ko-KR" sz="225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b="1" dirty="0" err="1"/>
              <a:t>geom_bar</a:t>
            </a:r>
            <a:r>
              <a:rPr lang="en-US" altLang="ko-KR" sz="1800" b="1" dirty="0"/>
              <a:t>() </a:t>
            </a:r>
            <a:r>
              <a:rPr lang="ko-KR" altLang="en-US" sz="1800" b="1" dirty="0"/>
              <a:t>함수 </a:t>
            </a:r>
            <a:r>
              <a:rPr lang="en-US" altLang="ko-KR" sz="1800" b="1" dirty="0"/>
              <a:t>argument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stat = “identity”</a:t>
            </a:r>
            <a:br>
              <a:rPr lang="en-US" altLang="ko-KR" sz="1800" dirty="0"/>
            </a:br>
            <a:r>
              <a:rPr lang="ko-KR" altLang="en-US" sz="1800" dirty="0"/>
              <a:t>막대의 높이는 </a:t>
            </a:r>
            <a:r>
              <a:rPr lang="en-US" altLang="ko-KR" sz="1800" dirty="0" err="1"/>
              <a:t>ggplot</a:t>
            </a:r>
            <a:r>
              <a:rPr lang="en-US" altLang="ko-KR" sz="1800" dirty="0"/>
              <a:t>() </a:t>
            </a:r>
            <a:r>
              <a:rPr lang="ko-KR" altLang="en-US" sz="1800" dirty="0"/>
              <a:t>함수에서 </a:t>
            </a:r>
            <a:r>
              <a:rPr lang="en-US" altLang="ko-KR" sz="1800" dirty="0"/>
              <a:t>y</a:t>
            </a:r>
            <a:r>
              <a:rPr lang="ko-KR" altLang="en-US" sz="1800" dirty="0"/>
              <a:t>축에 해당하는 열에 의해 결정되도록 지정</a:t>
            </a: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   * stat</a:t>
            </a:r>
            <a:r>
              <a:rPr lang="ko-KR" altLang="en-US" sz="1800" dirty="0"/>
              <a:t> </a:t>
            </a:r>
            <a:r>
              <a:rPr lang="en-US" altLang="ko-KR" sz="1800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“count”</a:t>
            </a:r>
            <a:r>
              <a:rPr lang="ko-KR" altLang="en-US" sz="1800" dirty="0"/>
              <a:t>이면 </a:t>
            </a:r>
            <a:r>
              <a:rPr lang="en-US" altLang="ko-KR" sz="1800" dirty="0"/>
              <a:t>y</a:t>
            </a:r>
            <a:r>
              <a:rPr lang="ko-KR" altLang="en-US" sz="1800" dirty="0"/>
              <a:t>축의 높이를 데이터 빈도</a:t>
            </a:r>
            <a:r>
              <a:rPr lang="en-US" altLang="ko-KR" sz="1800" dirty="0"/>
              <a:t>(count)</a:t>
            </a:r>
            <a:r>
              <a:rPr lang="ko-KR" altLang="en-US" sz="1800" dirty="0"/>
              <a:t>로 표시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width = 0.8</a:t>
            </a:r>
            <a:br>
              <a:rPr lang="en-US" altLang="ko-KR" sz="1800" dirty="0"/>
            </a:br>
            <a:r>
              <a:rPr lang="ko-KR" altLang="en-US" sz="1800" dirty="0"/>
              <a:t>막대의 폭을 지정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fill = “</a:t>
            </a:r>
            <a:r>
              <a:rPr lang="en-US" altLang="ko-KR" sz="1800" dirty="0" err="1"/>
              <a:t>steelblue</a:t>
            </a:r>
            <a:r>
              <a:rPr lang="en-US" altLang="ko-KR" sz="1800" dirty="0"/>
              <a:t>”</a:t>
            </a:r>
            <a:br>
              <a:rPr lang="en-US" altLang="ko-KR" sz="1800" dirty="0"/>
            </a:br>
            <a:r>
              <a:rPr lang="ko-KR" altLang="en-US" sz="1800" dirty="0"/>
              <a:t>막대 색상을 지정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dirty="0" err="1"/>
              <a:t>ggplot</a:t>
            </a:r>
            <a:r>
              <a:rPr lang="en-US" altLang="ko-KR" sz="3300" dirty="0"/>
              <a:t> </a:t>
            </a:r>
            <a:r>
              <a:rPr lang="ko-KR" altLang="en-US" sz="3300" dirty="0"/>
              <a:t>시각화</a:t>
            </a:r>
            <a:endParaRPr lang="en-US" altLang="ko-KR" sz="33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FC4302-DC8E-4BE9-B4E2-63A99A1C5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9C44F-85ED-415B-B9CD-7C1EC93BF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54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ggplot</a:t>
            </a:r>
            <a:r>
              <a:rPr lang="ko-KR" altLang="en-US" dirty="0"/>
              <a:t> 시각화 </a:t>
            </a:r>
            <a:r>
              <a:rPr lang="en-US" altLang="ko-KR" dirty="0"/>
              <a:t>– </a:t>
            </a:r>
            <a:r>
              <a:rPr lang="ko-KR" altLang="en-US" dirty="0"/>
              <a:t>막대 그래프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헬빅구_9차시_막대 그래프">
            <a:hlinkClick r:id="" action="ppaction://media"/>
            <a:extLst>
              <a:ext uri="{FF2B5EF4-FFF2-40B4-BE49-F238E27FC236}">
                <a16:creationId xmlns:a16="http://schemas.microsoft.com/office/drawing/2014/main" id="{C01D0DA3-64FE-4527-A090-2D4E4267F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22376"/>
            <a:ext cx="6549894" cy="36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 mod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BFDFC3F-A1B5-485C-BB86-4374D5F43F73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55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선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그래프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점들을 선분으로 이어 그린 그래프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시간에 따라 </a:t>
            </a:r>
            <a:r>
              <a:rPr lang="ko-KR" altLang="en-US" sz="1800" dirty="0" err="1">
                <a:highlight>
                  <a:srgbClr val="FFFF00"/>
                </a:highlight>
              </a:rPr>
              <a:t>무언가가</a:t>
            </a:r>
            <a:r>
              <a:rPr lang="ko-KR" altLang="en-US" sz="1800" dirty="0">
                <a:highlight>
                  <a:srgbClr val="FFFF00"/>
                </a:highlight>
              </a:rPr>
              <a:t> 지속적으로 변화하는 것을 기록</a:t>
            </a:r>
            <a:r>
              <a:rPr lang="ko-KR" altLang="en-US" sz="1800" dirty="0"/>
              <a:t>할 때 유용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조사하지 않은 중간의 값도 대략 예측할 수 있다는 장점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33C7214-62DB-4DD4-BFA8-D3814706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A5DB57-E7A3-4D82-BBB4-0F3F8E25F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3076" name="Picture 4" descr="matplotlib] 꺾은 선 그래프 - 아무튼 워라밸">
            <a:extLst>
              <a:ext uri="{FF2B5EF4-FFF2-40B4-BE49-F238E27FC236}">
                <a16:creationId xmlns:a16="http://schemas.microsoft.com/office/drawing/2014/main" id="{01101749-DFDD-41F0-A39D-5672F15E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06805"/>
            <a:ext cx="2932381" cy="199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30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선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그래프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07638-2F46-44C5-BDD5-97372B740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1E092-93C5-4998-BFB8-8ED022B43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4098" name="Picture 2" descr="https://mblogthumb-phinf.pstatic.net/MjAxNzA2MThfNDUg/MDAxNDk3NzE2Njc3MTQw.KOBOz8usXrl-kXJW4Dm4y0MIqRQXMdrndGWV7CpR6-Ug.UY4MqYMQWLWvmTf71MwWxvcqcHV1bruVMIcr6Z6UT_og.PNG.coder1252/image.png?type=w800">
            <a:extLst>
              <a:ext uri="{FF2B5EF4-FFF2-40B4-BE49-F238E27FC236}">
                <a16:creationId xmlns:a16="http://schemas.microsoft.com/office/drawing/2014/main" id="{7404408B-E013-49D7-BDC4-0E3218E67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105532"/>
            <a:ext cx="20193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3AEB1C-3D99-4CE3-901C-D12083654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451" y="2379037"/>
            <a:ext cx="3713357" cy="2270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557910" y="1802358"/>
            <a:ext cx="47341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Orange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데이터셋의 나무 성장 그래프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부터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까지의 나무의 나이에 따른 성장을 나타낸 데이터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library(ggplot2)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head(Orange)</a:t>
            </a:r>
          </a:p>
          <a:p>
            <a:pPr latinLnBrk="0"/>
            <a:endParaRPr lang="en-US" sz="13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ggplot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(data= Orange, 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(x = age, y = circumference)) </a:t>
            </a:r>
            <a:r>
              <a:rPr lang="en-US" altLang="ko-KR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#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그래프 작성 대상 지정</a:t>
            </a:r>
            <a:endParaRPr lang="en-US" sz="13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+ 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geom_line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(color = Tree)) 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#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선그래프</a:t>
            </a:r>
            <a:r>
              <a:rPr lang="en-US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350" dirty="0">
                <a:solidFill>
                  <a:schemeClr val="accent6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생성</a:t>
            </a:r>
            <a:endParaRPr lang="en-US" sz="1350" dirty="0">
              <a:solidFill>
                <a:schemeClr val="accent6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endParaRPr lang="en-US" sz="1350" dirty="0">
              <a:solidFill>
                <a:schemeClr val="accent6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400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회귀분석 연습문제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UCLA </a:t>
            </a:r>
            <a:r>
              <a:rPr lang="ko-KR" altLang="en-US" dirty="0"/>
              <a:t>대학원의 입학 데이터를 불러와서 </a:t>
            </a:r>
            <a:r>
              <a:rPr lang="en-US" altLang="ko-KR" dirty="0" err="1"/>
              <a:t>mydata</a:t>
            </a:r>
            <a:r>
              <a:rPr lang="ko-KR" altLang="en-US" dirty="0"/>
              <a:t>에 저장한 후 다음 물음에 </a:t>
            </a:r>
            <a:r>
              <a:rPr lang="ko-KR" altLang="en-US" dirty="0" err="1"/>
              <a:t>답하시오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"https://stats.idre.ucla.edu/stat/data/binary.csv"</a:t>
            </a:r>
          </a:p>
          <a:p>
            <a:pPr lvl="1"/>
            <a:r>
              <a:rPr lang="en-US" altLang="ko-KR" dirty="0" err="1"/>
              <a:t>gre</a:t>
            </a:r>
            <a:r>
              <a:rPr lang="en-US" altLang="ko-KR" dirty="0"/>
              <a:t>, </a:t>
            </a:r>
            <a:r>
              <a:rPr lang="en-US" altLang="ko-KR" dirty="0" err="1"/>
              <a:t>gpa</a:t>
            </a:r>
            <a:r>
              <a:rPr lang="en-US" altLang="ko-KR" dirty="0"/>
              <a:t>, rank</a:t>
            </a:r>
            <a:r>
              <a:rPr lang="ko-KR" altLang="en-US" dirty="0"/>
              <a:t>를 이용해 합격 여부</a:t>
            </a:r>
            <a:r>
              <a:rPr lang="en-US" altLang="ko-KR" dirty="0"/>
              <a:t>(admit)</a:t>
            </a:r>
            <a:r>
              <a:rPr lang="ko-KR" altLang="en-US" dirty="0"/>
              <a:t>를 예측하는 로지스틱 모델을 </a:t>
            </a:r>
            <a:r>
              <a:rPr lang="ko-KR" altLang="en-US" dirty="0" err="1"/>
              <a:t>만드시오</a:t>
            </a:r>
            <a:endParaRPr lang="ko-KR" altLang="en-US" dirty="0"/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dirty="0" err="1"/>
              <a:t>glm</a:t>
            </a:r>
            <a:r>
              <a:rPr lang="en-US" altLang="ko-KR" dirty="0"/>
              <a:t>() </a:t>
            </a:r>
            <a:r>
              <a:rPr lang="ko-KR" altLang="en-US" dirty="0"/>
              <a:t>함수 이용 </a:t>
            </a:r>
            <a:r>
              <a:rPr lang="en-US" altLang="ko-KR" dirty="0"/>
              <a:t># </a:t>
            </a:r>
            <a:r>
              <a:rPr lang="ko-KR" altLang="en-US" dirty="0"/>
              <a:t>일반화 선형모형</a:t>
            </a:r>
            <a:r>
              <a:rPr lang="en-US" altLang="ko-KR" dirty="0"/>
              <a:t>(Generalized Linear Model)</a:t>
            </a:r>
            <a:endParaRPr lang="en-US" altLang="ko-KR" dirty="0">
              <a:hlinkClick r:id="rId2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9811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선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그래프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A07638-2F46-44C5-BDD5-97372B740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61E092-93C5-4998-BFB8-8ED022B43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602035" y="1798461"/>
            <a:ext cx="4734170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library(ggplot2)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head(Orange)</a:t>
            </a:r>
          </a:p>
          <a:p>
            <a:pPr latinLnBrk="0"/>
            <a:endParaRPr lang="en-US" sz="135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atinLnBrk="0"/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ggplot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(data= Orange, 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 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(x = age, y = circumference))</a:t>
            </a:r>
          </a:p>
          <a:p>
            <a:pPr latinLnBrk="0"/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+ 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geom_line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sz="135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aes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(color = Tree), </a:t>
            </a:r>
            <a:r>
              <a:rPr lang="en-US" altLang="ko-KR" sz="1350" dirty="0" err="1">
                <a:highlight>
                  <a:srgbClr val="FDFAE3"/>
                </a:highligh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linetype</a:t>
            </a:r>
            <a:r>
              <a:rPr lang="en-US" altLang="ko-KR" sz="1350" dirty="0">
                <a:highlight>
                  <a:srgbClr val="FDFAE3"/>
                </a:highligh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= 5, size=3</a:t>
            </a:r>
            <a:r>
              <a:rPr lang="en-US" sz="135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en-US" sz="1350" dirty="0">
              <a:solidFill>
                <a:schemeClr val="accent6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5122" name="Picture 2" descr="https://mblogthumb-phinf.pstatic.net/MjAxNzA2MThfMjM1/MDAxNDk3NzE4OTc0NTM1.yYlFbUmtTxiUNqBW7wQexTRA7n0M241svZzjOE5mJNkg.hp2MROGzJS-yHyiA2RRwe2Jofy-96Ow08eJCiI6vrEog.PNG.coder1252/image.png?type=w800">
            <a:extLst>
              <a:ext uri="{FF2B5EF4-FFF2-40B4-BE49-F238E27FC236}">
                <a16:creationId xmlns:a16="http://schemas.microsoft.com/office/drawing/2014/main" id="{C4E357D4-040B-416C-94AA-39A4D06C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918541"/>
            <a:ext cx="2555887" cy="13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CF29F2-09F2-48B8-9AAF-F957D6A7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181" y="2358163"/>
            <a:ext cx="3980649" cy="24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5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#4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800" dirty="0" err="1"/>
              <a:t>로볼리</a:t>
            </a:r>
            <a:r>
              <a:rPr lang="ko-KR" altLang="en-US" sz="1800" dirty="0"/>
              <a:t> 소나무</a:t>
            </a:r>
            <a:r>
              <a:rPr lang="en-US" altLang="ko-KR" sz="1800" dirty="0"/>
              <a:t> </a:t>
            </a:r>
            <a:r>
              <a:rPr lang="ko-KR" altLang="en-US" sz="1800" dirty="0"/>
              <a:t>생육 데이터를 모아둔 데이터셋</a:t>
            </a:r>
            <a:r>
              <a:rPr lang="en-US" altLang="ko-KR" sz="1800" dirty="0"/>
              <a:t> (Loblolly)</a:t>
            </a:r>
            <a:r>
              <a:rPr lang="ko-KR" altLang="en-US" sz="1800" dirty="0"/>
              <a:t>이 있습니다</a:t>
            </a:r>
            <a:r>
              <a:rPr lang="en-US" altLang="ko-KR" sz="18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800" dirty="0"/>
              <a:t>만일 </a:t>
            </a:r>
            <a:r>
              <a:rPr lang="ko-KR" altLang="en-US" sz="1800" dirty="0" err="1"/>
              <a:t>로볼리</a:t>
            </a:r>
            <a:r>
              <a:rPr lang="ko-KR" altLang="en-US" sz="1800" dirty="0"/>
              <a:t> 소나무의 성장에 따른 크기를 시각화 하려할 때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종자별</a:t>
            </a:r>
            <a:r>
              <a:rPr lang="ko-KR" altLang="en-US" sz="1800" dirty="0"/>
              <a:t> </a:t>
            </a:r>
            <a:r>
              <a:rPr lang="en-US" altLang="ko-KR" sz="1800" dirty="0"/>
              <a:t>R </a:t>
            </a:r>
            <a:r>
              <a:rPr lang="ko-KR" altLang="en-US" sz="1800" dirty="0"/>
              <a:t>코드를 이용하여 시각화 합니다</a:t>
            </a:r>
            <a:r>
              <a:rPr lang="en-US" altLang="ko-KR" sz="1800" dirty="0"/>
              <a:t>. 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17A380-9122-4888-ABCD-76F93E758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799618-E430-44F4-BB8A-7934D298B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6150" name="Picture 6" descr="Pine Tree Clipart - Clipart.World">
            <a:extLst>
              <a:ext uri="{FF2B5EF4-FFF2-40B4-BE49-F238E27FC236}">
                <a16:creationId xmlns:a16="http://schemas.microsoft.com/office/drawing/2014/main" id="{774B7421-97F1-4C24-B820-17D8F1DF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345836"/>
            <a:ext cx="2367162" cy="276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원뿔 구과 식물 소나무 - Pixabay의 무료 벡터 그래픽">
            <a:extLst>
              <a:ext uri="{FF2B5EF4-FFF2-40B4-BE49-F238E27FC236}">
                <a16:creationId xmlns:a16="http://schemas.microsoft.com/office/drawing/2014/main" id="{630C7FD2-3A40-4C0B-A7C7-05E4C94B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56" y="4076385"/>
            <a:ext cx="738569" cy="6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66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#4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800" dirty="0" err="1"/>
              <a:t>로볼리</a:t>
            </a:r>
            <a:r>
              <a:rPr lang="en-US" altLang="ko-KR" sz="1800" dirty="0"/>
              <a:t> </a:t>
            </a:r>
            <a:r>
              <a:rPr lang="ko-KR" altLang="en-US" sz="1800" dirty="0"/>
              <a:t>데이터셋 시각화 결과물은 다음과 같아야 합니다</a:t>
            </a:r>
            <a:r>
              <a:rPr lang="en-US" altLang="ko-KR" sz="1800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2A4CFB-B70C-496F-B2A8-658942A2F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830063-C8D3-4B48-BB8B-D7DA9A9DF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B7452B-CFF3-4190-98AA-D716F087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01" y="2198752"/>
            <a:ext cx="4244708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98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#4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data(Loblolly)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head(Loblolly)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 err="1"/>
              <a:t>install.packages</a:t>
            </a:r>
            <a:r>
              <a:rPr lang="en-US" altLang="ko-KR" sz="1800" dirty="0"/>
              <a:t>("ggplot2")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library(ggplot2)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 err="1"/>
              <a:t>ggplot</a:t>
            </a:r>
            <a:r>
              <a:rPr lang="en-US" altLang="ko-KR" sz="1800" dirty="0"/>
              <a:t>(data= Loblolly, </a:t>
            </a:r>
            <a:r>
              <a:rPr lang="en-US" altLang="ko-KR" sz="1800" dirty="0" err="1"/>
              <a:t>aes</a:t>
            </a:r>
            <a:r>
              <a:rPr lang="en-US" altLang="ko-KR" sz="1800" dirty="0"/>
              <a:t>(x = age, y = height))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+ </a:t>
            </a:r>
            <a:r>
              <a:rPr lang="en-US" altLang="ko-KR" sz="1800" dirty="0" err="1"/>
              <a:t>geom_line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aes</a:t>
            </a:r>
            <a:r>
              <a:rPr lang="en-US" altLang="ko-KR" sz="1800" dirty="0"/>
              <a:t>(color = Seed), </a:t>
            </a:r>
            <a:r>
              <a:rPr lang="en-US" altLang="ko-KR" sz="1800" dirty="0" err="1"/>
              <a:t>linetype</a:t>
            </a:r>
            <a:r>
              <a:rPr lang="en-US" altLang="ko-KR" sz="1800" dirty="0"/>
              <a:t>= 1, size=1)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dirty="0" err="1"/>
              <a:t>ggplot</a:t>
            </a:r>
            <a:r>
              <a:rPr lang="en-US" altLang="ko-KR" sz="3300" dirty="0"/>
              <a:t> </a:t>
            </a:r>
            <a:r>
              <a:rPr lang="ko-KR" altLang="en-US" sz="3300" dirty="0"/>
              <a:t>시각화</a:t>
            </a:r>
            <a:endParaRPr lang="en-US" altLang="ko-KR" sz="33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9ACF72-ADC8-4706-9A50-AF65FCF75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FECAD-ACB3-4DDF-BA20-31B013A5C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F16DAA-AB0D-4DC6-B323-53C4321DB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231" y="836918"/>
            <a:ext cx="1376115" cy="1366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80EE5F-85AB-4F77-BB20-A73041F4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56" y="2350245"/>
            <a:ext cx="3034791" cy="188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567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BFDFC3F-A1B5-485C-BB86-4374D5F43F73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55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시각화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산점도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/>
              <a:t>2</a:t>
            </a:r>
            <a:r>
              <a:rPr lang="ko-KR" altLang="en-US" sz="1800" dirty="0"/>
              <a:t>개 이상의 연속형 변수를 가질 때</a:t>
            </a:r>
            <a:r>
              <a:rPr lang="en-US" altLang="ko-KR" sz="1800" dirty="0"/>
              <a:t>, </a:t>
            </a:r>
            <a:r>
              <a:rPr lang="ko-KR" altLang="en-US" sz="1800" dirty="0">
                <a:highlight>
                  <a:srgbClr val="FFFF00"/>
                </a:highlight>
              </a:rPr>
              <a:t>변수 간의 상관관계</a:t>
            </a:r>
            <a:r>
              <a:rPr lang="ko-KR" altLang="en-US" sz="1800" dirty="0"/>
              <a:t>를 표현하기 위해 사용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상관관계 파악 뿐만 아니라</a:t>
            </a:r>
            <a:r>
              <a:rPr lang="en-US" altLang="ko-KR" sz="1800" dirty="0"/>
              <a:t>, </a:t>
            </a:r>
            <a:r>
              <a:rPr lang="ko-KR" altLang="en-US" sz="1800" dirty="0">
                <a:highlight>
                  <a:srgbClr val="FFFF00"/>
                </a:highlight>
              </a:rPr>
              <a:t>평균에서 벗어난 이상치 값 파악</a:t>
            </a:r>
            <a:r>
              <a:rPr lang="ko-KR" altLang="en-US" sz="1800" dirty="0"/>
              <a:t>을 할 때 유용</a:t>
            </a: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440575-0DA8-456F-A8CD-FFBFB225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7"/>
          <a:stretch/>
        </p:blipFill>
        <p:spPr bwMode="auto">
          <a:xfrm>
            <a:off x="4574613" y="2542548"/>
            <a:ext cx="3909610" cy="225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6474E17-920C-4061-8E08-D28D64714A17}"/>
              </a:ext>
            </a:extLst>
          </p:cNvPr>
          <p:cNvSpPr/>
          <p:nvPr/>
        </p:nvSpPr>
        <p:spPr>
          <a:xfrm>
            <a:off x="7273226" y="2659702"/>
            <a:ext cx="872837" cy="37407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E7BC6-C6F8-49B3-8624-4FC499004108}"/>
              </a:ext>
            </a:extLst>
          </p:cNvPr>
          <p:cNvSpPr txBox="1"/>
          <p:nvPr/>
        </p:nvSpPr>
        <p:spPr>
          <a:xfrm>
            <a:off x="6856556" y="3144909"/>
            <a:ext cx="2178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그래프 만으로 쉽게 이상치를 파악할 수 있습니다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96A874-5EE4-4A0A-AA19-870F957F9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9BD019-2D3F-49A8-BDEB-DCC1ABAFE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06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산점도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84C846-17D9-45BE-A7B4-AE9E9B04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748" y="1733906"/>
            <a:ext cx="3844089" cy="2986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76472-9516-4ACF-BE72-86AC42BB2132}"/>
              </a:ext>
            </a:extLst>
          </p:cNvPr>
          <p:cNvSpPr txBox="1"/>
          <p:nvPr/>
        </p:nvSpPr>
        <p:spPr>
          <a:xfrm>
            <a:off x="3837426" y="4150368"/>
            <a:ext cx="27119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산점도를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통해 엔진 출력이 높아질 수록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</a:p>
          <a:p>
            <a:pPr algn="ctr"/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연비가 낮아진다는 걸 알 수 있습니다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sz="1200" b="1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AF9A70-8CC0-4586-A06B-726FBF14F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CBA9CF-D74D-4454-82A5-5CA29B0B49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549525" y="1833086"/>
            <a:ext cx="456992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mtcars</a:t>
            </a: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데이터셋의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hp(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엔진 출력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mpg(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상관관계를 보여주는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sz="1350" dirty="0"/>
              <a:t>data(</a:t>
            </a:r>
            <a:r>
              <a:rPr lang="en-US" sz="1350" dirty="0" err="1"/>
              <a:t>mtcars</a:t>
            </a:r>
            <a:r>
              <a:rPr lang="en-US" sz="1350" dirty="0"/>
              <a:t>) </a:t>
            </a:r>
          </a:p>
          <a:p>
            <a:r>
              <a:rPr lang="en-US" sz="1350" dirty="0"/>
              <a:t>library(ggplot2)</a:t>
            </a:r>
          </a:p>
          <a:p>
            <a:endParaRPr lang="en-US" sz="1350" dirty="0"/>
          </a:p>
          <a:p>
            <a:r>
              <a:rPr lang="en-US" sz="1350" dirty="0" err="1"/>
              <a:t>ggplot</a:t>
            </a:r>
            <a:r>
              <a:rPr lang="en-US" sz="1350" dirty="0"/>
              <a:t>(data=</a:t>
            </a:r>
            <a:r>
              <a:rPr lang="en-US" sz="1350" dirty="0" err="1"/>
              <a:t>mtcars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hp, y = mpg)) </a:t>
            </a:r>
          </a:p>
          <a:p>
            <a:r>
              <a:rPr lang="en-US" sz="1350" dirty="0"/>
              <a:t>+ </a:t>
            </a:r>
            <a:r>
              <a:rPr lang="en-US" sz="1350" dirty="0" err="1"/>
              <a:t>geom_point</a:t>
            </a:r>
            <a:r>
              <a:rPr lang="en-US" sz="135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0115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  <a:r>
              <a:rPr lang="en-US" altLang="ko-KR" dirty="0"/>
              <a:t>– </a:t>
            </a:r>
            <a:r>
              <a:rPr lang="ko-KR" altLang="en-US" dirty="0" err="1"/>
              <a:t>산점도</a:t>
            </a: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헬빅구_9차시_산점도">
            <a:hlinkClick r:id="" action="ppaction://media"/>
            <a:extLst>
              <a:ext uri="{FF2B5EF4-FFF2-40B4-BE49-F238E27FC236}">
                <a16:creationId xmlns:a16="http://schemas.microsoft.com/office/drawing/2014/main" id="{FB607769-378C-4AC1-9CA9-C5E37DEE8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1131590"/>
            <a:ext cx="6533514" cy="367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 mod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 err="1"/>
              <a:t>산점도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496128" y="1901767"/>
            <a:ext cx="4795952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vs(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신기술 엔진 여부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바탕으로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hp(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엔진 출력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와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mpg(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연비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상관관계를 보여주는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산점도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생성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altLang="ko-KR" sz="1350" dirty="0"/>
              <a:t>data(</a:t>
            </a:r>
            <a:r>
              <a:rPr lang="en-US" altLang="ko-KR" sz="1350" dirty="0" err="1"/>
              <a:t>mtcars</a:t>
            </a:r>
            <a:r>
              <a:rPr lang="en-US" altLang="ko-KR" sz="1350" dirty="0"/>
              <a:t>)</a:t>
            </a:r>
            <a:r>
              <a:rPr lang="en-US" sz="1350" dirty="0"/>
              <a:t> </a:t>
            </a:r>
          </a:p>
          <a:p>
            <a:r>
              <a:rPr lang="en-US" sz="1350" dirty="0"/>
              <a:t>library(ggplot2)</a:t>
            </a:r>
          </a:p>
          <a:p>
            <a:endParaRPr lang="en-US" sz="1350" dirty="0"/>
          </a:p>
          <a:p>
            <a:r>
              <a:rPr lang="en-US" sz="1350" dirty="0" err="1"/>
              <a:t>ggplot</a:t>
            </a:r>
            <a:r>
              <a:rPr lang="en-US" sz="1350" dirty="0"/>
              <a:t>(data=</a:t>
            </a:r>
            <a:r>
              <a:rPr lang="en-US" sz="1350" dirty="0" err="1"/>
              <a:t>mtcars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(x = hp, y = mpg))</a:t>
            </a:r>
          </a:p>
          <a:p>
            <a:r>
              <a:rPr lang="en-US" sz="1350" dirty="0"/>
              <a:t>+ </a:t>
            </a:r>
            <a:r>
              <a:rPr lang="en-US" sz="1350" dirty="0" err="1"/>
              <a:t>geom_point</a:t>
            </a:r>
            <a:r>
              <a:rPr lang="en-US" sz="1350" dirty="0"/>
              <a:t>(</a:t>
            </a:r>
            <a:r>
              <a:rPr lang="en-US" sz="1350" dirty="0" err="1"/>
              <a:t>aes</a:t>
            </a:r>
            <a:r>
              <a:rPr lang="en-US" sz="1350" dirty="0"/>
              <a:t>(</a:t>
            </a:r>
            <a:r>
              <a:rPr lang="en-US" altLang="ko-KR" sz="1350" dirty="0"/>
              <a:t>color</a:t>
            </a:r>
            <a:r>
              <a:rPr lang="ko-KR" altLang="en-US" sz="1350" dirty="0"/>
              <a:t> </a:t>
            </a:r>
            <a:r>
              <a:rPr lang="en-US" altLang="ko-KR" sz="1350" dirty="0"/>
              <a:t>= </a:t>
            </a:r>
            <a:r>
              <a:rPr lang="en-US" altLang="ko-KR" sz="1350" dirty="0" err="1"/>
              <a:t>as.factor</a:t>
            </a:r>
            <a:r>
              <a:rPr lang="en-US" altLang="ko-KR" sz="1350" dirty="0"/>
              <a:t>(vs)))</a:t>
            </a:r>
            <a:endParaRPr lang="en-US" sz="13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68520A-6B6F-41CC-A4AD-7ADE7C9F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12" y="1779662"/>
            <a:ext cx="3662625" cy="2847517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299D21-326B-405C-834B-FABF3C96A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B47565-86F3-449C-8E5D-15AA93462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CCE0A-2B76-438E-B6FF-D21D77ED5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41" y="673446"/>
            <a:ext cx="3901778" cy="9602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3A00AA-4B6F-406C-8978-DE750E42FCCC}"/>
              </a:ext>
            </a:extLst>
          </p:cNvPr>
          <p:cNvSpPr/>
          <p:nvPr/>
        </p:nvSpPr>
        <p:spPr>
          <a:xfrm>
            <a:off x="514278" y="3819361"/>
            <a:ext cx="356681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* </a:t>
            </a:r>
            <a:r>
              <a:rPr lang="en-US" altLang="ko-KR" sz="11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as.factor</a:t>
            </a:r>
            <a:r>
              <a:rPr lang="en-US" altLang="ko-KR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: data</a:t>
            </a:r>
            <a:r>
              <a:rPr lang="ko-KR" alt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</a:t>
            </a:r>
            <a:r>
              <a:rPr lang="en-US" altLang="ko-KR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type</a:t>
            </a:r>
            <a:r>
              <a:rPr lang="ko-KR" alt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</a:t>
            </a:r>
            <a:r>
              <a:rPr lang="en-US" altLang="ko-KR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factor</a:t>
            </a:r>
            <a:r>
              <a:rPr lang="ko-KR" altLang="en-US" sz="11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변환하는 함수</a:t>
            </a:r>
          </a:p>
        </p:txBody>
      </p:sp>
    </p:spTree>
    <p:extLst>
      <p:ext uri="{BB962C8B-B14F-4D97-AF65-F5344CB8AC3E}">
        <p14:creationId xmlns:p14="http://schemas.microsoft.com/office/powerpoint/2010/main" val="24525165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800" dirty="0"/>
              <a:t>의료용 특수 절삭 기구를 제작하기 위해서 다이아몬드를 사러 의료기기점에 갔습니다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그러나 수많은 다이아몬드들을 보고서 다이아몬드 캐럿</a:t>
            </a:r>
            <a:r>
              <a:rPr lang="en-US" altLang="ko-KR" sz="1800" dirty="0"/>
              <a:t>(</a:t>
            </a:r>
            <a:r>
              <a:rPr lang="ko-KR" altLang="en-US" sz="1800" dirty="0"/>
              <a:t>크기</a:t>
            </a:r>
            <a:r>
              <a:rPr lang="en-US" altLang="ko-KR" sz="1800" dirty="0"/>
              <a:t>),</a:t>
            </a:r>
            <a:r>
              <a:rPr lang="ko-KR" altLang="en-US" sz="1800" dirty="0"/>
              <a:t> 가격</a:t>
            </a:r>
            <a:r>
              <a:rPr lang="en-US" altLang="ko-KR" sz="1800" dirty="0"/>
              <a:t>, </a:t>
            </a:r>
            <a:r>
              <a:rPr lang="ko-KR" altLang="en-US" sz="1800" dirty="0"/>
              <a:t>품질 간의 관계에 대해서 궁금해지기 시작했습니다</a:t>
            </a:r>
            <a:r>
              <a:rPr lang="en-US" altLang="ko-KR" sz="1800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diamonds </a:t>
            </a:r>
            <a:r>
              <a:rPr lang="ko-KR" altLang="en-US" sz="1800" dirty="0"/>
              <a:t>데이터셋을 이용해</a:t>
            </a:r>
            <a:r>
              <a:rPr lang="en-US" altLang="ko-KR" sz="1800" dirty="0"/>
              <a:t>, </a:t>
            </a:r>
            <a:r>
              <a:rPr lang="ko-KR" altLang="en-US" sz="1800" dirty="0"/>
              <a:t>다이아몬드 캐럿</a:t>
            </a:r>
            <a:r>
              <a:rPr lang="en-US" altLang="ko-KR" sz="1800" dirty="0"/>
              <a:t>(carat)</a:t>
            </a:r>
            <a:r>
              <a:rPr lang="ko-KR" altLang="en-US" sz="1800" dirty="0"/>
              <a:t>을 </a:t>
            </a:r>
            <a:r>
              <a:rPr lang="en-US" altLang="ko-KR" sz="1800" dirty="0"/>
              <a:t>x</a:t>
            </a:r>
            <a:r>
              <a:rPr lang="ko-KR" altLang="en-US" sz="1800" dirty="0"/>
              <a:t>축으로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가격</a:t>
            </a:r>
            <a:r>
              <a:rPr lang="en-US" altLang="ko-KR" sz="1800" dirty="0"/>
              <a:t>(price)</a:t>
            </a:r>
            <a:r>
              <a:rPr lang="ko-KR" altLang="en-US" sz="1800" dirty="0"/>
              <a:t>을 </a:t>
            </a:r>
            <a:r>
              <a:rPr lang="en-US" altLang="ko-KR" sz="1800" dirty="0"/>
              <a:t>y</a:t>
            </a:r>
            <a:r>
              <a:rPr lang="ko-KR" altLang="en-US" sz="1800" dirty="0"/>
              <a:t>축으로 하며</a:t>
            </a:r>
            <a:r>
              <a:rPr lang="en-US" altLang="ko-KR" sz="1800" dirty="0"/>
              <a:t>, </a:t>
            </a:r>
            <a:r>
              <a:rPr lang="ko-KR" altLang="en-US" sz="1800" dirty="0"/>
              <a:t>품질</a:t>
            </a:r>
            <a:r>
              <a:rPr lang="en-US" altLang="ko-KR" sz="1800" dirty="0"/>
              <a:t>(cut)</a:t>
            </a:r>
            <a:r>
              <a:rPr lang="ko-KR" altLang="en-US" sz="1800" dirty="0"/>
              <a:t>에 따라 색상을 다르게 표기하는 </a:t>
            </a:r>
            <a:r>
              <a:rPr lang="ko-KR" altLang="en-US" sz="1800" dirty="0" err="1"/>
              <a:t>산점도를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그리시오</a:t>
            </a:r>
            <a:r>
              <a:rPr lang="en-US" altLang="ko-KR" sz="1800" dirty="0"/>
              <a:t>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500" i="1" dirty="0"/>
              <a:t>* </a:t>
            </a:r>
            <a:r>
              <a:rPr lang="ko-KR" altLang="en-US" sz="1500" i="1" dirty="0"/>
              <a:t>데이터가 매우 큰 관계로 </a:t>
            </a:r>
            <a:r>
              <a:rPr lang="en-US" altLang="ko-KR" sz="1500" i="1" dirty="0"/>
              <a:t>diamonds &lt;- head(diamonds, 100)</a:t>
            </a:r>
            <a:r>
              <a:rPr lang="ko-KR" altLang="en-US" sz="1500" i="1" dirty="0"/>
              <a:t>를 통해 데이터의 개수를 </a:t>
            </a:r>
            <a:r>
              <a:rPr lang="en-US" altLang="ko-KR" sz="1500" i="1" dirty="0"/>
              <a:t>100</a:t>
            </a:r>
            <a:r>
              <a:rPr lang="ko-KR" altLang="en-US" sz="1500" i="1" dirty="0"/>
              <a:t>개로 제한하여 사용하시길 바랍니다</a:t>
            </a:r>
            <a:r>
              <a:rPr lang="en-US" altLang="ko-KR" sz="1500" i="1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F82D1B-D32E-44C3-928E-B00923EE9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B252A-D354-49AD-AE1F-4C7CE5FC0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063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ko-KR" altLang="en-US" sz="1800" dirty="0" err="1"/>
              <a:t>산점도</a:t>
            </a:r>
            <a:r>
              <a:rPr lang="ko-KR" altLang="en-US" sz="1800" dirty="0"/>
              <a:t> 결과물은 다음과 같이 나타나야 합니다</a:t>
            </a:r>
            <a:r>
              <a:rPr lang="en-US" altLang="ko-KR" sz="1800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1B571-DF8D-41D6-A15D-2EB9DD7D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93" y="2030045"/>
            <a:ext cx="3462353" cy="279693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2CE252-7F85-4D30-A649-7B1AC75BC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CD5D99-711B-49F8-B508-A7438066D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28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 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 latinLnBrk="1"/>
            <a:r>
              <a:rPr lang="en-US" altLang="ko-KR" dirty="0"/>
              <a:t>mod &lt;- </a:t>
            </a:r>
            <a:r>
              <a:rPr lang="en-US" altLang="ko-KR" dirty="0" err="1"/>
              <a:t>glm</a:t>
            </a:r>
            <a:r>
              <a:rPr lang="en-US" altLang="ko-KR" dirty="0"/>
              <a:t>(</a:t>
            </a:r>
            <a:r>
              <a:rPr lang="en-US" altLang="ko-KR" dirty="0" err="1"/>
              <a:t>admit~gre+gpa+rank,data</a:t>
            </a:r>
            <a:r>
              <a:rPr lang="en-US" altLang="ko-KR" dirty="0"/>
              <a:t>=</a:t>
            </a:r>
            <a:r>
              <a:rPr lang="en-US" altLang="ko-KR" dirty="0" err="1"/>
              <a:t>mydata</a:t>
            </a:r>
            <a:r>
              <a:rPr lang="en-US" altLang="ko-KR" dirty="0"/>
              <a:t>)</a:t>
            </a:r>
          </a:p>
          <a:p>
            <a:pPr fontAlgn="base" latinLnBrk="1"/>
            <a:r>
              <a:rPr lang="en-US" altLang="ko-KR" dirty="0"/>
              <a:t>summary(mod)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71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89D36C0-8B07-4894-B77C-7E39E58AD584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17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ko-KR" altLang="en-US" sz="2250" b="1" dirty="0"/>
              <a:t>실습 </a:t>
            </a:r>
            <a:r>
              <a:rPr lang="en-US" altLang="ko-KR" sz="2250" b="1" dirty="0"/>
              <a:t>#5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library(ggplot2)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data(diamonds)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diamonds &lt;- head(diamonds, 100)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800" dirty="0"/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 err="1"/>
              <a:t>ggplot</a:t>
            </a:r>
            <a:r>
              <a:rPr lang="en-US" altLang="ko-KR" sz="1800" dirty="0"/>
              <a:t>(data=diamonds, </a:t>
            </a:r>
            <a:r>
              <a:rPr lang="en-US" altLang="ko-KR" sz="1800" dirty="0" err="1"/>
              <a:t>aes</a:t>
            </a:r>
            <a:r>
              <a:rPr lang="en-US" altLang="ko-KR" sz="1800" dirty="0"/>
              <a:t>(x = carat, y = price))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altLang="ko-KR" sz="1800" dirty="0"/>
              <a:t>+ </a:t>
            </a:r>
            <a:r>
              <a:rPr lang="en-US" altLang="ko-KR" sz="1800" dirty="0" err="1"/>
              <a:t>geom_point</a:t>
            </a:r>
            <a:r>
              <a:rPr lang="en-US" altLang="ko-KR" sz="1800" dirty="0"/>
              <a:t>(</a:t>
            </a:r>
            <a:r>
              <a:rPr lang="en-US" altLang="ko-KR" sz="1800" dirty="0" err="1"/>
              <a:t>aes</a:t>
            </a:r>
            <a:r>
              <a:rPr lang="en-US" altLang="ko-KR" sz="1800" dirty="0"/>
              <a:t>(color = </a:t>
            </a:r>
            <a:r>
              <a:rPr lang="en-US" altLang="ko-KR" sz="1800" dirty="0" err="1"/>
              <a:t>as.factor</a:t>
            </a:r>
            <a:r>
              <a:rPr lang="en-US" altLang="ko-KR" sz="1800" dirty="0"/>
              <a:t>(cut)))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ko-KR" sz="15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A2769-C6C3-4C42-B458-ED7A35CCB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14E127-2E1C-4941-9409-68072A381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924268-C631-499D-B8FA-2D0FC029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716" y="1071332"/>
            <a:ext cx="4005142" cy="12652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5BB1A5-0F4E-49BF-9CCF-7DE08078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588" y="2311292"/>
            <a:ext cx="3089084" cy="24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7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4B89FAEC-FC8E-4CE2-B5C8-F2435D28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3C7940-A210-4DE3-9EAE-A933744F5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23CC002-CCF0-4747-9D0A-634C286D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dirty="0" err="1"/>
              <a:t>ggplot</a:t>
            </a:r>
            <a:r>
              <a:rPr lang="en-US" altLang="ko-KR" dirty="0"/>
              <a:t> </a:t>
            </a:r>
            <a:r>
              <a:rPr lang="ko-KR" altLang="en-US" dirty="0"/>
              <a:t>시각화 </a:t>
            </a:r>
            <a:r>
              <a:rPr lang="en-US" altLang="ko-KR" dirty="0"/>
              <a:t>– </a:t>
            </a:r>
            <a:r>
              <a:rPr lang="ko-KR" altLang="en-US" dirty="0"/>
              <a:t>실습</a:t>
            </a:r>
            <a:r>
              <a:rPr lang="en-US" altLang="ko-KR" dirty="0"/>
              <a:t> #5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0BDD1B-3CC0-4BFA-B4EA-633D8F4560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헬빅구_9차시_과제5">
            <a:hlinkClick r:id="" action="ppaction://media"/>
            <a:extLst>
              <a:ext uri="{FF2B5EF4-FFF2-40B4-BE49-F238E27FC236}">
                <a16:creationId xmlns:a16="http://schemas.microsoft.com/office/drawing/2014/main" id="{16BAD6ED-A007-4038-ACC8-E3E5250BB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190" y="1139300"/>
            <a:ext cx="6496210" cy="36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 mod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EBFDFC3F-A1B5-485C-BB86-4374D5F43F73}"/>
              </a:ext>
            </a:extLst>
          </p:cNvPr>
          <p:cNvSpPr txBox="1">
            <a:spLocks/>
          </p:cNvSpPr>
          <p:nvPr/>
        </p:nvSpPr>
        <p:spPr>
          <a:xfrm>
            <a:off x="536684" y="1295210"/>
            <a:ext cx="8058662" cy="35355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133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67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ko-KR" altLang="en-US" sz="2100" b="1" dirty="0"/>
              <a:t> 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상자 그래프</a:t>
            </a:r>
            <a:endParaRPr lang="en-US" altLang="ko-KR" sz="2100" b="1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highlight>
                  <a:srgbClr val="FFFF00"/>
                </a:highlight>
              </a:rPr>
              <a:t>연속형 변수에 대한 데이터 분포를 표시</a:t>
            </a:r>
            <a:r>
              <a:rPr lang="ko-KR" altLang="en-US" sz="1800" dirty="0"/>
              <a:t>하는 그래프</a:t>
            </a:r>
            <a:endParaRPr lang="en-US" altLang="ko-KR" sz="1800" dirty="0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/>
              <a:t>백분위수</a:t>
            </a:r>
            <a:r>
              <a:rPr lang="en-US" altLang="ko-KR" sz="1800" dirty="0"/>
              <a:t>(25, 50, 75</a:t>
            </a:r>
            <a:r>
              <a:rPr lang="ko-KR" altLang="en-US" sz="1800" dirty="0"/>
              <a:t>번째</a:t>
            </a:r>
            <a:r>
              <a:rPr lang="en-US" altLang="ko-KR" sz="1800" dirty="0"/>
              <a:t>)</a:t>
            </a:r>
            <a:r>
              <a:rPr lang="ko-KR" altLang="en-US" sz="1800" dirty="0"/>
              <a:t>와 </a:t>
            </a:r>
            <a:r>
              <a:rPr lang="ko-KR" altLang="en-US" sz="1800" dirty="0">
                <a:highlight>
                  <a:srgbClr val="FFFF00"/>
                </a:highlight>
              </a:rPr>
              <a:t>최소 </a:t>
            </a:r>
            <a:r>
              <a:rPr lang="en-US" altLang="ko-KR" sz="1800" dirty="0">
                <a:highlight>
                  <a:srgbClr val="FFFF00"/>
                </a:highlight>
              </a:rPr>
              <a:t>&amp; </a:t>
            </a:r>
            <a:r>
              <a:rPr lang="ko-KR" altLang="en-US" sz="1800" dirty="0">
                <a:highlight>
                  <a:srgbClr val="FFFF00"/>
                </a:highlight>
              </a:rPr>
              <a:t>최대값을 표시</a:t>
            </a:r>
            <a:r>
              <a:rPr lang="ko-KR" altLang="en-US" sz="1800" dirty="0"/>
              <a:t>하며</a:t>
            </a:r>
            <a:r>
              <a:rPr lang="en-US" altLang="ko-KR" sz="1800" dirty="0"/>
              <a:t>, </a:t>
            </a:r>
            <a:r>
              <a:rPr lang="ko-KR" altLang="en-US" sz="1800" dirty="0">
                <a:highlight>
                  <a:srgbClr val="FFFF00"/>
                </a:highlight>
              </a:rPr>
              <a:t>분포와 이상치를 찾는데 특화</a:t>
            </a:r>
            <a:endParaRPr lang="en-US" altLang="ko-KR" sz="1800" dirty="0">
              <a:highlight>
                <a:srgbClr val="FFFF00"/>
              </a:highlight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§"/>
            </a:pPr>
            <a:endParaRPr lang="en-US" altLang="ko-KR" sz="18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pic>
        <p:nvPicPr>
          <p:cNvPr id="6146" name="Picture 2" descr="일반통계학(2017-1)">
            <a:extLst>
              <a:ext uri="{FF2B5EF4-FFF2-40B4-BE49-F238E27FC236}">
                <a16:creationId xmlns:a16="http://schemas.microsoft.com/office/drawing/2014/main" id="{C85D4B24-97B3-42A5-B1B4-00A122B02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76" y="2427265"/>
            <a:ext cx="3378281" cy="243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3642A2B-395B-44E5-89EC-396CE7B57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E80741-2E7B-4E52-AF44-FE19EBDFA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5760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상자 그래프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549235" y="1833086"/>
            <a:ext cx="45699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mtcars</a:t>
            </a:r>
            <a:r>
              <a:rPr 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데이터셋의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hp(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엔진 출력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백분위수 및 최대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&amp;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최소값을 보여주는 상자 그래프 생성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endParaRPr lang="en-US" sz="1350" dirty="0"/>
          </a:p>
          <a:p>
            <a:r>
              <a:rPr lang="en-US" sz="1350" dirty="0"/>
              <a:t>library(ggplot2)</a:t>
            </a:r>
          </a:p>
          <a:p>
            <a:endParaRPr lang="en-US" sz="1350" dirty="0"/>
          </a:p>
          <a:p>
            <a:r>
              <a:rPr lang="en-US" sz="1350" dirty="0" err="1"/>
              <a:t>ggplot</a:t>
            </a:r>
            <a:r>
              <a:rPr lang="en-US" sz="1350" dirty="0"/>
              <a:t>(</a:t>
            </a:r>
            <a:r>
              <a:rPr lang="en-US" altLang="ko-KR" sz="1350" dirty="0"/>
              <a:t>data=</a:t>
            </a:r>
            <a:r>
              <a:rPr lang="en-US" sz="1350" dirty="0" err="1"/>
              <a:t>mtcars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(y = hp)) + </a:t>
            </a:r>
            <a:r>
              <a:rPr lang="en-US" sz="1350" dirty="0" err="1"/>
              <a:t>geom_boxplot</a:t>
            </a:r>
            <a:r>
              <a:rPr lang="en-US" sz="1350" dirty="0"/>
              <a:t>()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A6FEE5-A3CE-4CF2-9E29-EE8FBFE8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44" y="1823691"/>
            <a:ext cx="3557122" cy="2683262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FF5BB8-B69D-4C6D-823C-5EF96CD31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4BCE4-82EB-4701-81CB-62C0BCFE8E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952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ko-KR" sz="2100" b="1" dirty="0" err="1"/>
              <a:t>ggplot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시각화 </a:t>
            </a:r>
            <a:r>
              <a:rPr lang="en-US" altLang="ko-KR" sz="2100" b="1" dirty="0"/>
              <a:t>– </a:t>
            </a:r>
            <a:r>
              <a:rPr lang="ko-KR" altLang="en-US" sz="2100" b="1" dirty="0"/>
              <a:t>상자 그래프</a:t>
            </a:r>
            <a:endParaRPr lang="en-US" altLang="ko-KR" sz="21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n-US" altLang="ko-KR" sz="3300" err="1"/>
              <a:t>ggplot</a:t>
            </a:r>
            <a:r>
              <a:rPr lang="en-US" altLang="ko-KR" sz="3300"/>
              <a:t> </a:t>
            </a:r>
            <a:r>
              <a:rPr lang="ko-KR" altLang="en-US" sz="3300"/>
              <a:t>시각화</a:t>
            </a:r>
            <a:endParaRPr lang="en-US" altLang="ko-KR" sz="33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F107B-5388-4A0C-B848-F527227A4BD4}"/>
              </a:ext>
            </a:extLst>
          </p:cNvPr>
          <p:cNvSpPr txBox="1"/>
          <p:nvPr/>
        </p:nvSpPr>
        <p:spPr>
          <a:xfrm>
            <a:off x="519626" y="1923678"/>
            <a:ext cx="4686051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cyl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엔진 기통 개수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바탕으로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hp(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엔진 출력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의 분포를 보여주는 상자 그래프 생성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en-US" sz="1350" dirty="0"/>
              <a:t> </a:t>
            </a:r>
          </a:p>
          <a:p>
            <a:r>
              <a:rPr lang="en-US" sz="1350" dirty="0"/>
              <a:t>library(ggplot2)</a:t>
            </a:r>
          </a:p>
          <a:p>
            <a:endParaRPr lang="en-US" sz="1350" dirty="0"/>
          </a:p>
          <a:p>
            <a:r>
              <a:rPr lang="en-US" sz="1350" dirty="0" err="1"/>
              <a:t>ggplot</a:t>
            </a:r>
            <a:r>
              <a:rPr lang="en-US" sz="1350" dirty="0"/>
              <a:t>(data=</a:t>
            </a:r>
            <a:r>
              <a:rPr lang="en-US" sz="1350" dirty="0" err="1"/>
              <a:t>mtcars</a:t>
            </a:r>
            <a:r>
              <a:rPr lang="en-US" sz="1350" dirty="0"/>
              <a:t>, </a:t>
            </a:r>
            <a:r>
              <a:rPr lang="en-US" sz="1350" dirty="0" err="1"/>
              <a:t>aes</a:t>
            </a:r>
            <a:r>
              <a:rPr lang="en-US" sz="1350" dirty="0"/>
              <a:t>(y = hp)) </a:t>
            </a:r>
          </a:p>
          <a:p>
            <a:r>
              <a:rPr lang="en-US" sz="1350" dirty="0"/>
              <a:t>+ </a:t>
            </a:r>
            <a:r>
              <a:rPr lang="en-US" sz="1350" dirty="0" err="1"/>
              <a:t>geom_boxplot</a:t>
            </a:r>
            <a:r>
              <a:rPr lang="en-US" sz="1350" dirty="0"/>
              <a:t>(</a:t>
            </a:r>
            <a:r>
              <a:rPr lang="en-US" sz="1350" dirty="0" err="1"/>
              <a:t>aes</a:t>
            </a:r>
            <a:r>
              <a:rPr lang="en-US" sz="1350" dirty="0"/>
              <a:t>(fill = </a:t>
            </a:r>
            <a:r>
              <a:rPr lang="en-US" sz="1350" dirty="0" err="1"/>
              <a:t>as.factor</a:t>
            </a:r>
            <a:r>
              <a:rPr lang="en-US" sz="1350" dirty="0"/>
              <a:t>(</a:t>
            </a:r>
            <a:r>
              <a:rPr lang="en-US" sz="1350" dirty="0" err="1"/>
              <a:t>cyl</a:t>
            </a:r>
            <a:r>
              <a:rPr lang="en-US" sz="1350" dirty="0"/>
              <a:t>)))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5ED3B-13B1-421E-B6A8-51214C13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278" y="1811325"/>
            <a:ext cx="3823620" cy="2920666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6982E3-BD0C-4EAD-8614-370EF8253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CDADDA-992F-4755-841D-093694409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81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53224-783A-4C3B-845C-7EA786B95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599" y="1673728"/>
            <a:ext cx="7146899" cy="1474086"/>
          </a:xfrm>
        </p:spPr>
        <p:txBody>
          <a:bodyPr>
            <a:normAutofit/>
          </a:bodyPr>
          <a:lstStyle/>
          <a:p>
            <a:r>
              <a:rPr lang="ko-KR" altLang="en-US" dirty="0"/>
              <a:t>차원 축소</a:t>
            </a:r>
            <a:endParaRPr lang="ko-KR" altLang="en-US" sz="1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29025-6B01-49BD-9EA7-D1B36BBFC5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AC4049-9A06-489D-BDD5-DBEBBAC1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674453"/>
            <a:ext cx="1890386" cy="18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6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100" b="1" dirty="0"/>
              <a:t>개념</a:t>
            </a:r>
            <a:endParaRPr lang="en-US" altLang="ko-KR" sz="2100" b="1" dirty="0"/>
          </a:p>
          <a:p>
            <a:pPr marL="257175" indent="-257175"/>
            <a:r>
              <a:rPr lang="ko-KR" altLang="en-US" dirty="0" err="1"/>
              <a:t>산점도는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차원 평면 상에 두 변수의 값으로 좌표를 정하여 위치를 나타내는 방법</a:t>
            </a:r>
            <a:endParaRPr lang="en-US" altLang="ko-KR" dirty="0"/>
          </a:p>
          <a:p>
            <a:pPr marL="257175" indent="-257175"/>
            <a:r>
              <a:rPr lang="ko-KR" altLang="en-US" dirty="0"/>
              <a:t>변수가 </a:t>
            </a:r>
            <a:r>
              <a:rPr lang="en-US" altLang="ko-KR" dirty="0"/>
              <a:t>4</a:t>
            </a:r>
            <a:r>
              <a:rPr lang="ko-KR" altLang="en-US" dirty="0"/>
              <a:t>개인 </a:t>
            </a:r>
            <a:r>
              <a:rPr lang="en-US" altLang="ko-KR" dirty="0"/>
              <a:t>4</a:t>
            </a:r>
            <a:r>
              <a:rPr lang="ko-KR" altLang="en-US" dirty="0"/>
              <a:t>차원 데이터에 대한 </a:t>
            </a:r>
            <a:r>
              <a:rPr lang="ko-KR" altLang="en-US" dirty="0" err="1"/>
              <a:t>산점도를</a:t>
            </a:r>
            <a:r>
              <a:rPr lang="ko-KR" altLang="en-US" dirty="0"/>
              <a:t> 어떻게 그릴 수 있는가</a:t>
            </a:r>
            <a:r>
              <a:rPr lang="en-US" altLang="ko-KR" dirty="0"/>
              <a:t>?</a:t>
            </a:r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ko-KR" altLang="en-US" dirty="0"/>
              <a:t>현재로서 </a:t>
            </a:r>
            <a:r>
              <a:rPr lang="en-US" altLang="ko-KR" dirty="0"/>
              <a:t>4</a:t>
            </a:r>
            <a:r>
              <a:rPr lang="ko-KR" altLang="en-US" dirty="0"/>
              <a:t>차원을 시각화 할 수는 없음</a:t>
            </a:r>
            <a:endParaRPr lang="en-US" altLang="ko-KR" dirty="0"/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en-US" altLang="ko-KR" dirty="0"/>
              <a:t>4</a:t>
            </a:r>
            <a:r>
              <a:rPr lang="ko-KR" altLang="en-US" dirty="0"/>
              <a:t>차원을 </a:t>
            </a:r>
            <a:r>
              <a:rPr lang="en-US" altLang="ko-KR" dirty="0"/>
              <a:t>2</a:t>
            </a:r>
            <a:r>
              <a:rPr lang="ko-KR" altLang="en-US" dirty="0"/>
              <a:t>차원으로 축소하여 그리는 방법으로 해결</a:t>
            </a:r>
            <a:endParaRPr lang="en-US" altLang="ko-KR" dirty="0"/>
          </a:p>
          <a:p>
            <a:pPr marL="257175" indent="-257175"/>
            <a:r>
              <a:rPr lang="ko-KR" altLang="en-US" dirty="0"/>
              <a:t>차원축소</a:t>
            </a:r>
            <a:r>
              <a:rPr lang="en-US" altLang="ko-KR" dirty="0"/>
              <a:t>(Dimension reduction)</a:t>
            </a:r>
            <a:r>
              <a:rPr lang="ko-KR" altLang="en-US" dirty="0"/>
              <a:t>란 고차원 데이터를 </a:t>
            </a:r>
            <a:r>
              <a:rPr lang="en-US" altLang="ko-KR" dirty="0"/>
              <a:t>2~3</a:t>
            </a:r>
            <a:r>
              <a:rPr lang="ko-KR" altLang="en-US" dirty="0"/>
              <a:t>차원으로 축소하는 기법</a:t>
            </a:r>
            <a:endParaRPr lang="en-US" altLang="ko-KR" dirty="0"/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ko-KR" altLang="en-US" dirty="0"/>
              <a:t>차원축소 이유 </a:t>
            </a:r>
            <a:r>
              <a:rPr lang="en-US" altLang="ko-KR" dirty="0"/>
              <a:t>: 2~3</a:t>
            </a:r>
            <a:r>
              <a:rPr lang="ko-KR" altLang="en-US" dirty="0"/>
              <a:t>차원으로 축소된 데이터로 </a:t>
            </a:r>
            <a:r>
              <a:rPr lang="ko-KR" altLang="en-US" dirty="0" err="1"/>
              <a:t>산점도를</a:t>
            </a:r>
            <a:r>
              <a:rPr lang="ko-KR" altLang="en-US" dirty="0"/>
              <a:t> 작성하여 데이터 분포 확인을 위해</a:t>
            </a:r>
            <a:endParaRPr lang="en-US" altLang="ko-KR" dirty="0"/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ko-KR" altLang="en-US" dirty="0"/>
              <a:t>차원축소 방법 </a:t>
            </a:r>
            <a:r>
              <a:rPr lang="en-US" altLang="ko-KR" dirty="0"/>
              <a:t>: 3</a:t>
            </a:r>
            <a:r>
              <a:rPr lang="ko-KR" altLang="en-US" dirty="0"/>
              <a:t>차원 상의 물체를 빛에 비추면 그림자가 생기는 것과 비슷한 방법 활용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1AF1C-F6FB-4702-9539-85DE29DA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887849"/>
            <a:ext cx="2835816" cy="1151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DC1007-6AA0-4D7F-AB33-FDBDB8AB7CDC}"/>
              </a:ext>
            </a:extLst>
          </p:cNvPr>
          <p:cNvSpPr txBox="1"/>
          <p:nvPr/>
        </p:nvSpPr>
        <p:spPr>
          <a:xfrm>
            <a:off x="5103560" y="4359097"/>
            <a:ext cx="3338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상의 데이터 분포를 </a:t>
            </a:r>
            <a:r>
              <a:rPr lang="en-US" altLang="ko-KR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</a:t>
            </a:r>
            <a:r>
              <a:rPr lang="ko-KR" altLang="en-US" sz="1200" b="1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상의 분포로 변환</a:t>
            </a:r>
            <a:br>
              <a:rPr lang="en-US" altLang="ko-KR" sz="1200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1200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마치 투명한 육면체 위에 표시된 점들을 사진으로 찍은 것처럼 구현</a:t>
            </a:r>
            <a:endParaRPr lang="ko-KR" altLang="en-US" sz="1500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02821B-E984-461F-9F68-74C1B40B02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1CF05C-197F-4079-B1CC-8A5AE3FEF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87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b="1" dirty="0"/>
              <a:t>4</a:t>
            </a:r>
            <a:r>
              <a:rPr lang="ko-KR" altLang="en-US" sz="2100" b="1" dirty="0"/>
              <a:t>차원 데이터를 </a:t>
            </a:r>
            <a:r>
              <a:rPr lang="en-US" altLang="ko-KR" sz="2100" b="1" dirty="0"/>
              <a:t>2</a:t>
            </a:r>
            <a:r>
              <a:rPr lang="ko-KR" altLang="en-US" sz="2100" b="1" dirty="0"/>
              <a:t>차원으로 축소</a:t>
            </a:r>
            <a:endParaRPr lang="en-US" altLang="ko-KR" sz="2100" b="1" dirty="0"/>
          </a:p>
          <a:p>
            <a:pPr marL="257175" indent="-257175"/>
            <a:r>
              <a:rPr lang="ko-KR" altLang="en-US" dirty="0"/>
              <a:t>각종 질병 환자 데이터를 담은 </a:t>
            </a:r>
            <a:r>
              <a:rPr lang="en-US" altLang="ko-KR" dirty="0" err="1"/>
              <a:t>surivival</a:t>
            </a:r>
            <a:r>
              <a:rPr lang="en-US" altLang="ko-KR" dirty="0"/>
              <a:t> </a:t>
            </a:r>
            <a:r>
              <a:rPr lang="ko-KR" altLang="en-US" dirty="0"/>
              <a:t>패키지를 불러와서</a:t>
            </a:r>
            <a:r>
              <a:rPr lang="en-US" altLang="ko-KR" dirty="0"/>
              <a:t>, </a:t>
            </a:r>
            <a:r>
              <a:rPr lang="ko-KR" altLang="en-US" dirty="0"/>
              <a:t>유방암 환자 관련 데이터셋 </a:t>
            </a:r>
            <a:r>
              <a:rPr lang="en-US" altLang="ko-KR" dirty="0" err="1"/>
              <a:t>gbsg</a:t>
            </a:r>
            <a:r>
              <a:rPr lang="en-US" altLang="ko-KR" dirty="0"/>
              <a:t> </a:t>
            </a:r>
            <a:r>
              <a:rPr lang="ko-KR" altLang="en-US" dirty="0"/>
              <a:t>데이터셋을 활용</a:t>
            </a:r>
            <a:endParaRPr lang="en-US" altLang="ko-KR" dirty="0"/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en-US" altLang="ko-KR" dirty="0" err="1"/>
              <a:t>gbsg</a:t>
            </a:r>
            <a:r>
              <a:rPr lang="en-US" altLang="ko-KR" dirty="0"/>
              <a:t>(German Breast Cancer Study Group) </a:t>
            </a:r>
            <a:r>
              <a:rPr lang="ko-KR" altLang="en-US" dirty="0"/>
              <a:t>패키지는 실제 독일에서 </a:t>
            </a:r>
            <a:r>
              <a:rPr lang="en-US" altLang="ko-KR" dirty="0"/>
              <a:t>1984-1989</a:t>
            </a:r>
            <a:r>
              <a:rPr lang="ko-KR" altLang="en-US" dirty="0"/>
              <a:t>년 </a:t>
            </a:r>
            <a:r>
              <a:rPr lang="en-US" altLang="ko-KR" dirty="0"/>
              <a:t>686</a:t>
            </a:r>
            <a:r>
              <a:rPr lang="ko-KR" altLang="en-US" dirty="0"/>
              <a:t>명의 유방암 환자들의 </a:t>
            </a:r>
            <a:r>
              <a:rPr lang="en-US" altLang="ko-KR" dirty="0"/>
              <a:t>ID, </a:t>
            </a:r>
            <a:r>
              <a:rPr lang="ko-KR" altLang="en-US" dirty="0"/>
              <a:t>연령</a:t>
            </a:r>
            <a:r>
              <a:rPr lang="en-US" altLang="ko-KR" dirty="0"/>
              <a:t>, </a:t>
            </a:r>
            <a:r>
              <a:rPr lang="ko-KR" altLang="en-US" dirty="0"/>
              <a:t>폐경기 상태</a:t>
            </a:r>
            <a:r>
              <a:rPr lang="en-US" altLang="ko-KR" dirty="0"/>
              <a:t>, </a:t>
            </a:r>
            <a:r>
              <a:rPr lang="ko-KR" altLang="en-US" dirty="0"/>
              <a:t>종양 크기</a:t>
            </a:r>
            <a:r>
              <a:rPr lang="en-US" altLang="ko-KR" dirty="0"/>
              <a:t>, </a:t>
            </a:r>
            <a:r>
              <a:rPr lang="ko-KR" altLang="en-US" dirty="0"/>
              <a:t>전이 단계</a:t>
            </a:r>
            <a:r>
              <a:rPr lang="en-US" altLang="ko-KR" dirty="0"/>
              <a:t>, </a:t>
            </a:r>
            <a:r>
              <a:rPr lang="ko-KR" altLang="en-US" dirty="0"/>
              <a:t>림프절 수</a:t>
            </a:r>
            <a:r>
              <a:rPr lang="en-US" altLang="ko-KR" dirty="0"/>
              <a:t>, </a:t>
            </a:r>
            <a:r>
              <a:rPr lang="ko-KR" altLang="en-US" dirty="0"/>
              <a:t>호르몬 요법 적용 여부</a:t>
            </a:r>
            <a:r>
              <a:rPr lang="en-US" altLang="ko-KR" dirty="0"/>
              <a:t>, </a:t>
            </a:r>
            <a:r>
              <a:rPr lang="ko-KR" altLang="en-US" dirty="0"/>
              <a:t>생존기간</a:t>
            </a:r>
            <a:r>
              <a:rPr lang="en-US" altLang="ko-KR" dirty="0"/>
              <a:t>, </a:t>
            </a:r>
            <a:r>
              <a:rPr lang="ko-KR" altLang="en-US" dirty="0"/>
              <a:t>생존여부 등을 수집하여 정리한 데이터</a:t>
            </a:r>
            <a:endParaRPr lang="en-US" altLang="ko-KR" dirty="0"/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ko-KR" altLang="en-US" dirty="0"/>
              <a:t>이중 연령</a:t>
            </a:r>
            <a:r>
              <a:rPr lang="en-US" altLang="ko-KR" dirty="0"/>
              <a:t>(age), </a:t>
            </a:r>
            <a:r>
              <a:rPr lang="ko-KR" altLang="en-US" dirty="0"/>
              <a:t>종양 크기</a:t>
            </a:r>
            <a:r>
              <a:rPr lang="en-US" altLang="ko-KR" dirty="0"/>
              <a:t>(size), </a:t>
            </a:r>
            <a:r>
              <a:rPr lang="ko-KR" altLang="en-US" dirty="0"/>
              <a:t>전이 단계</a:t>
            </a:r>
            <a:r>
              <a:rPr lang="en-US" altLang="ko-KR" dirty="0"/>
              <a:t>(grade), </a:t>
            </a:r>
            <a:r>
              <a:rPr lang="ko-KR" altLang="en-US" dirty="0"/>
              <a:t>림프절 수</a:t>
            </a:r>
            <a:r>
              <a:rPr lang="en-US" altLang="ko-KR" dirty="0"/>
              <a:t>(node) </a:t>
            </a:r>
            <a:r>
              <a:rPr lang="ko-KR" altLang="en-US" dirty="0"/>
              <a:t>데이터를 사용</a:t>
            </a:r>
            <a:endParaRPr lang="en-US" altLang="ko-KR" dirty="0"/>
          </a:p>
          <a:p>
            <a:pPr marL="257175" indent="-257175"/>
            <a:r>
              <a:rPr lang="ko-KR" altLang="en-US" dirty="0"/>
              <a:t>차원 축소를 통해</a:t>
            </a:r>
            <a:r>
              <a:rPr lang="en-US" altLang="ko-KR" dirty="0"/>
              <a:t>, 4</a:t>
            </a:r>
            <a:r>
              <a:rPr lang="ko-KR" altLang="en-US" dirty="0"/>
              <a:t>차원 </a:t>
            </a:r>
            <a:r>
              <a:rPr lang="en-US" altLang="ko-KR" dirty="0"/>
              <a:t>-&gt; 2</a:t>
            </a:r>
            <a:r>
              <a:rPr lang="ko-KR" altLang="en-US" dirty="0"/>
              <a:t>차원으로 변환하는 과정 실습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7E51D9-020F-4B40-9384-80E9E519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CACE48-F268-4E12-90D2-4D4944079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0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100" b="1" dirty="0" err="1">
                <a:highlight>
                  <a:srgbClr val="FFFF00"/>
                </a:highlight>
              </a:rPr>
              <a:t>Rtsne</a:t>
            </a:r>
            <a:r>
              <a:rPr lang="en-US" altLang="ko-KR" sz="2100" b="1" dirty="0">
                <a:highlight>
                  <a:srgbClr val="FFFF00"/>
                </a:highlight>
              </a:rPr>
              <a:t>() </a:t>
            </a:r>
            <a:r>
              <a:rPr lang="ko-KR" altLang="en-US" sz="2100" b="1" dirty="0">
                <a:highlight>
                  <a:srgbClr val="FFFF00"/>
                </a:highlight>
              </a:rPr>
              <a:t>함수</a:t>
            </a:r>
            <a:endParaRPr lang="en-US" altLang="ko-KR" sz="2100" b="1" dirty="0">
              <a:highlight>
                <a:srgbClr val="FFFF00"/>
              </a:highlight>
            </a:endParaRPr>
          </a:p>
          <a:p>
            <a:pPr marL="257175" indent="-257175"/>
            <a:r>
              <a:rPr lang="en-US" altLang="ko-KR" dirty="0"/>
              <a:t>t-SNE(t-distribution Stochastic Neighbor Embedding)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차원에 분포된 데이터들의 거리 정보를 보존하면서</a:t>
            </a:r>
            <a:r>
              <a:rPr lang="en-US" altLang="ko-KR" dirty="0"/>
              <a:t>, </a:t>
            </a:r>
            <a:r>
              <a:rPr lang="ko-KR" altLang="en-US" dirty="0"/>
              <a:t>차원을 축소하는 방법</a:t>
            </a:r>
            <a:endParaRPr lang="en-US" altLang="ko-KR" dirty="0"/>
          </a:p>
          <a:p>
            <a:pPr marL="257175" indent="-257175"/>
            <a:r>
              <a:rPr lang="en-US" altLang="ko-KR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Rtsne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 err="1"/>
              <a:t>Rtsne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N</a:t>
            </a:r>
            <a:r>
              <a:rPr lang="ko-KR" altLang="en-US" dirty="0"/>
              <a:t>차원 데이터프레임 데이터를 차원축소</a:t>
            </a:r>
            <a:endParaRPr lang="en-US" altLang="ko-KR" dirty="0"/>
          </a:p>
          <a:p>
            <a:pPr marL="257175" indent="-257175"/>
            <a:r>
              <a:rPr lang="en-US" altLang="ko-KR" dirty="0" err="1"/>
              <a:t>Rtsne</a:t>
            </a:r>
            <a:r>
              <a:rPr lang="en-US" altLang="ko-KR" dirty="0"/>
              <a:t>(</a:t>
            </a:r>
            <a:r>
              <a:rPr lang="ko-KR" altLang="en-US" dirty="0"/>
              <a:t>데이터프레임</a:t>
            </a:r>
            <a:r>
              <a:rPr lang="en-US" altLang="ko-KR" dirty="0"/>
              <a:t>, dim = </a:t>
            </a:r>
            <a:r>
              <a:rPr lang="ko-KR" altLang="en-US" dirty="0"/>
              <a:t>차원 수</a:t>
            </a:r>
            <a:r>
              <a:rPr lang="en-US" altLang="ko-KR" dirty="0"/>
              <a:t>, perplexity = 10, </a:t>
            </a:r>
            <a:r>
              <a:rPr lang="en-US" altLang="ko-KR" dirty="0" err="1"/>
              <a:t>check_duplicate</a:t>
            </a:r>
            <a:r>
              <a:rPr lang="en-US" altLang="ko-KR" dirty="0"/>
              <a:t> = F)</a:t>
            </a:r>
          </a:p>
          <a:p>
            <a:pPr marL="600075" lvl="1" indent="-257175">
              <a:buFont typeface="Wingdings" panose="05000000000000000000" pitchFamily="2" charset="2"/>
              <a:buChar char="§"/>
            </a:pPr>
            <a:r>
              <a:rPr lang="ko-KR" altLang="en-US" dirty="0"/>
              <a:t>만일 </a:t>
            </a:r>
            <a:r>
              <a:rPr lang="en-US" altLang="ko-KR" dirty="0"/>
              <a:t>mtcars </a:t>
            </a:r>
            <a:r>
              <a:rPr lang="ko-KR" altLang="en-US" dirty="0"/>
              <a:t>데이터셋을 </a:t>
            </a:r>
            <a:r>
              <a:rPr lang="en-US" altLang="ko-KR" dirty="0"/>
              <a:t>4</a:t>
            </a:r>
            <a:r>
              <a:rPr lang="ko-KR" altLang="en-US" dirty="0"/>
              <a:t>차원에서 </a:t>
            </a:r>
            <a:r>
              <a:rPr lang="en-US" altLang="ko-KR" dirty="0"/>
              <a:t>2</a:t>
            </a:r>
            <a:r>
              <a:rPr lang="ko-KR" altLang="en-US" dirty="0"/>
              <a:t>차원으로 차원축소 할 경우</a:t>
            </a:r>
            <a:br>
              <a:rPr lang="en-US" altLang="ko-KR" dirty="0"/>
            </a:br>
            <a:r>
              <a:rPr lang="en-US" altLang="ko-KR" dirty="0" err="1"/>
              <a:t>tsne</a:t>
            </a:r>
            <a:r>
              <a:rPr lang="en-US" altLang="ko-KR" dirty="0"/>
              <a:t>(</a:t>
            </a:r>
            <a:r>
              <a:rPr lang="en-US" altLang="ko-KR" dirty="0" err="1"/>
              <a:t>mtcars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dim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2,</a:t>
            </a:r>
            <a:r>
              <a:rPr lang="ko-KR" altLang="en-US" dirty="0"/>
              <a:t> </a:t>
            </a:r>
            <a:r>
              <a:rPr lang="en-US" altLang="ko-KR" dirty="0"/>
              <a:t>perplexity = 10, </a:t>
            </a:r>
            <a:r>
              <a:rPr lang="en-US" altLang="ko-KR" dirty="0" err="1"/>
              <a:t>check_duplicate</a:t>
            </a:r>
            <a:r>
              <a:rPr lang="en-US" altLang="ko-KR" dirty="0"/>
              <a:t> = F)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64D722-B3E8-40A8-AEAC-F17F711AD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FBB1C3A-5C4A-4A9A-96E2-C16292FB7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41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5114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sz="2100" b="1" dirty="0"/>
              <a:t>4</a:t>
            </a:r>
            <a:r>
              <a:rPr lang="ko-KR" altLang="en-US" sz="2100" b="1" dirty="0"/>
              <a:t>차원을 </a:t>
            </a:r>
            <a:r>
              <a:rPr lang="en-US" altLang="ko-KR" sz="2100" b="1" dirty="0"/>
              <a:t>2</a:t>
            </a:r>
            <a:r>
              <a:rPr lang="ko-KR" altLang="en-US" sz="2100" b="1" dirty="0"/>
              <a:t>차원으로 축소</a:t>
            </a:r>
            <a:endParaRPr lang="en-US" altLang="ko-KR" sz="2100" b="1" dirty="0"/>
          </a:p>
          <a:p>
            <a:pPr marL="0" indent="0">
              <a:buNone/>
            </a:pPr>
            <a:r>
              <a:rPr lang="en-US" altLang="ko-KR" sz="1650" dirty="0"/>
              <a:t>library(</a:t>
            </a:r>
            <a:r>
              <a:rPr lang="en-US" altLang="ko-KR" sz="1650" dirty="0" err="1"/>
              <a:t>Rtsne</a:t>
            </a:r>
            <a:r>
              <a:rPr lang="en-US" altLang="ko-KR" sz="1650" dirty="0"/>
              <a:t>) </a:t>
            </a:r>
          </a:p>
          <a:p>
            <a:pPr marL="0" indent="0">
              <a:buNone/>
            </a:pPr>
            <a:r>
              <a:rPr lang="en-US" altLang="ko-KR" sz="1650" dirty="0"/>
              <a:t>library(ggplot2)</a:t>
            </a:r>
          </a:p>
          <a:p>
            <a:pPr marL="0" indent="0">
              <a:buNone/>
            </a:pPr>
            <a:r>
              <a:rPr lang="en-US" altLang="ko-KR" sz="1650" dirty="0"/>
              <a:t>library(survival)</a:t>
            </a:r>
          </a:p>
          <a:p>
            <a:pPr marL="0" indent="0">
              <a:buNone/>
            </a:pPr>
            <a:r>
              <a:rPr lang="en-US" altLang="ko-KR" sz="1650" dirty="0"/>
              <a:t>cancer &lt;- </a:t>
            </a:r>
            <a:r>
              <a:rPr lang="en-US" altLang="ko-KR" sz="1650" dirty="0" err="1"/>
              <a:t>gbsg</a:t>
            </a:r>
            <a:r>
              <a:rPr lang="en-US" altLang="ko-KR" sz="1650" dirty="0"/>
              <a:t>[, c("age", "size", "grade", "nodes")]  #gbsg </a:t>
            </a:r>
            <a:r>
              <a:rPr lang="ko-KR" altLang="en-US" sz="1650" dirty="0"/>
              <a:t>데이터셋 중 필요한 열만 추출</a:t>
            </a:r>
            <a:endParaRPr lang="en-US" altLang="ko-KR" sz="1650" dirty="0"/>
          </a:p>
          <a:p>
            <a:pPr marL="0" indent="0">
              <a:buNone/>
            </a:pPr>
            <a:r>
              <a:rPr lang="en-US" altLang="ko-KR" sz="1650" dirty="0"/>
              <a:t>grade &lt;- </a:t>
            </a:r>
            <a:r>
              <a:rPr lang="en-US" altLang="ko-KR" sz="1650" dirty="0" err="1"/>
              <a:t>cancer$grade</a:t>
            </a:r>
            <a:r>
              <a:rPr lang="en-US" altLang="ko-KR" sz="1650" dirty="0"/>
              <a:t>  #grade </a:t>
            </a:r>
            <a:r>
              <a:rPr lang="ko-KR" altLang="en-US" sz="1650" dirty="0"/>
              <a:t>열 추출</a:t>
            </a:r>
            <a:endParaRPr lang="en-US" altLang="ko-KR" sz="165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#4</a:t>
            </a:r>
            <a:r>
              <a:rPr lang="ko-KR" altLang="en-US" sz="1600" dirty="0"/>
              <a:t>차원 데이터를 </a:t>
            </a:r>
            <a:r>
              <a:rPr lang="en-US" altLang="ko-KR" sz="1600" dirty="0"/>
              <a:t>2</a:t>
            </a:r>
            <a:r>
              <a:rPr lang="ko-KR" altLang="en-US" sz="1600" dirty="0"/>
              <a:t>차원으로 축소하기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tsne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Rtsne</a:t>
            </a:r>
            <a:r>
              <a:rPr lang="en-US" altLang="ko-KR" sz="1600" dirty="0"/>
              <a:t>(cancer, </a:t>
            </a:r>
            <a:r>
              <a:rPr lang="en-US" altLang="ko-KR" sz="1600" dirty="0">
                <a:highlight>
                  <a:srgbClr val="FFFF00"/>
                </a:highlight>
              </a:rPr>
              <a:t>dim = 2</a:t>
            </a:r>
            <a:r>
              <a:rPr lang="en-US" altLang="ko-KR" sz="1600" dirty="0"/>
              <a:t>, perplexity = 10, </a:t>
            </a:r>
            <a:r>
              <a:rPr lang="en-US" altLang="ko-KR" sz="1600" dirty="0" err="1"/>
              <a:t>check_duplicates</a:t>
            </a:r>
            <a:r>
              <a:rPr lang="en-US" altLang="ko-KR" sz="1600" dirty="0"/>
              <a:t> = FALSE)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#</a:t>
            </a:r>
            <a:r>
              <a:rPr lang="ko-KR" altLang="en-US" sz="1600" dirty="0"/>
              <a:t>차원축소 결과 시각화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tsneDF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tsne$Y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r>
              <a:rPr lang="en-US" altLang="ko-KR" sz="1600" dirty="0" err="1"/>
              <a:t>ggplot</a:t>
            </a:r>
            <a:r>
              <a:rPr lang="en-US" altLang="ko-KR" sz="1600" dirty="0"/>
              <a:t>(data=</a:t>
            </a:r>
            <a:r>
              <a:rPr lang="en-US" altLang="ko-KR" sz="1600" dirty="0" err="1"/>
              <a:t>tsneDF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aes</a:t>
            </a:r>
            <a:r>
              <a:rPr lang="en-US" altLang="ko-KR" sz="1600" dirty="0"/>
              <a:t>(x=X1, y=X2, color = grade)) + </a:t>
            </a:r>
            <a:r>
              <a:rPr lang="en-US" altLang="ko-KR" sz="1600" dirty="0" err="1"/>
              <a:t>geom_point</a:t>
            </a:r>
            <a:r>
              <a:rPr lang="en-US" altLang="ko-KR" sz="1600" dirty="0"/>
              <a:t>(size = 2)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A1FED-AA81-48B9-A30F-3B173C9F8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C25753-3B86-411E-8AD6-A038E6592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B49CBB-D872-4614-BD94-C4072DFB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21296"/>
            <a:ext cx="3749503" cy="216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4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회귀분석 연습문제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UCLA </a:t>
            </a:r>
            <a:r>
              <a:rPr lang="ko-KR" altLang="en-US" dirty="0"/>
              <a:t>대학원의 입학 데이터를 불러와서 </a:t>
            </a:r>
            <a:r>
              <a:rPr lang="en-US" altLang="ko-KR" dirty="0" err="1"/>
              <a:t>mydata</a:t>
            </a:r>
            <a:r>
              <a:rPr lang="ko-KR" altLang="en-US" dirty="0"/>
              <a:t>에 저장한 후 다음 물음에 </a:t>
            </a:r>
            <a:r>
              <a:rPr lang="ko-KR" altLang="en-US" dirty="0" err="1"/>
              <a:t>답하시오</a:t>
            </a:r>
            <a:r>
              <a:rPr lang="en-US" altLang="ko-KR" dirty="0"/>
              <a:t>. </a:t>
            </a:r>
          </a:p>
          <a:p>
            <a:pPr lvl="1" fontAlgn="base" latinLnBrk="1"/>
            <a:r>
              <a:rPr lang="en-US" altLang="ko-KR" dirty="0" err="1"/>
              <a:t>mydata</a:t>
            </a:r>
            <a:r>
              <a:rPr lang="ko-KR" altLang="en-US" dirty="0"/>
              <a:t>에서 합격 여부</a:t>
            </a:r>
            <a:r>
              <a:rPr lang="en-US" altLang="ko-KR" dirty="0"/>
              <a:t>(admit)</a:t>
            </a:r>
            <a:r>
              <a:rPr lang="ko-KR" altLang="en-US" dirty="0"/>
              <a:t>를 제외한 데이터를 예측 대상 데이터로 하여 앞서 만든 모델에 입력하여 합격 여부를 예측하고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ko-KR" altLang="en-US" dirty="0" err="1"/>
              <a:t>나타내시오</a:t>
            </a:r>
            <a:r>
              <a:rPr lang="en-US" altLang="ko-KR" dirty="0"/>
              <a:t>.</a:t>
            </a:r>
            <a:endParaRPr lang="ko-KR" altLang="en-US" sz="1200" dirty="0"/>
          </a:p>
          <a:p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predict(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/>
              <a:t>예측 적용 데이터</a:t>
            </a:r>
            <a:r>
              <a:rPr lang="en-US" altLang="ko-KR" dirty="0"/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ko-KR" dirty="0"/>
              <a:t>predict()</a:t>
            </a:r>
            <a:r>
              <a:rPr lang="ko-KR" altLang="en-US" dirty="0"/>
              <a:t> 모델이 새로운 데이터에 대한 </a:t>
            </a:r>
            <a:r>
              <a:rPr lang="ko-KR" altLang="en-US" dirty="0" err="1"/>
              <a:t>예측값을</a:t>
            </a:r>
            <a:r>
              <a:rPr lang="ko-KR" altLang="en-US" dirty="0"/>
              <a:t> 구하는 데 사용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ko-KR" dirty="0" err="1"/>
              <a:t>predict.glm</a:t>
            </a:r>
            <a:r>
              <a:rPr lang="en-US" altLang="ko-KR" dirty="0"/>
              <a:t>( ), </a:t>
            </a:r>
            <a:r>
              <a:rPr lang="en-US" altLang="ko-KR" dirty="0" err="1"/>
              <a:t>predict.lm</a:t>
            </a:r>
            <a:r>
              <a:rPr lang="en-US" altLang="ko-KR" dirty="0"/>
              <a:t>( ), </a:t>
            </a:r>
            <a:r>
              <a:rPr lang="en-US" altLang="ko-KR" dirty="0" err="1"/>
              <a:t>predict.nls</a:t>
            </a:r>
            <a:r>
              <a:rPr lang="en-US" altLang="ko-KR" dirty="0"/>
              <a:t>( ) </a:t>
            </a:r>
            <a:r>
              <a:rPr lang="ko-KR" altLang="en-US" dirty="0"/>
              <a:t>등의 함수도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1509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/>
              <a:t>1.</a:t>
            </a:r>
            <a:r>
              <a:rPr lang="ko-KR" altLang="en-US" b="1" dirty="0"/>
              <a:t> 라이브러리 불러오기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dirty="0"/>
              <a:t>library(</a:t>
            </a:r>
            <a:r>
              <a:rPr lang="en-US" altLang="ko-KR" sz="1500" dirty="0" err="1"/>
              <a:t>Rtsne</a:t>
            </a:r>
            <a:r>
              <a:rPr lang="en-US" altLang="ko-KR" sz="1500" dirty="0"/>
              <a:t>) </a:t>
            </a:r>
          </a:p>
          <a:p>
            <a:pPr marL="0" indent="0">
              <a:buNone/>
            </a:pPr>
            <a:r>
              <a:rPr lang="en-US" altLang="ko-KR" sz="1500" dirty="0"/>
              <a:t>library(ggplot2)</a:t>
            </a:r>
          </a:p>
          <a:p>
            <a:pPr marL="0" indent="0">
              <a:buNone/>
            </a:pPr>
            <a:r>
              <a:rPr lang="en-US" altLang="ko-KR" sz="1500" dirty="0"/>
              <a:t>library(survival)</a:t>
            </a:r>
          </a:p>
          <a:p>
            <a:pPr marL="0" indent="0">
              <a:buNone/>
            </a:pPr>
            <a:endParaRPr lang="en-US" altLang="ko-KR" sz="1650" dirty="0"/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유방암 환자 관련 </a:t>
            </a:r>
            <a:r>
              <a:rPr lang="en-US" altLang="ko-KR" b="1" dirty="0" err="1"/>
              <a:t>gbsg</a:t>
            </a:r>
            <a:r>
              <a:rPr lang="en-US" altLang="ko-KR" b="1" dirty="0"/>
              <a:t> </a:t>
            </a:r>
            <a:r>
              <a:rPr lang="ko-KR" altLang="en-US" b="1" dirty="0"/>
              <a:t>데이터셋 가져와서 필요한 열만 추출하기</a:t>
            </a:r>
            <a:endParaRPr lang="en-US" altLang="ko-KR" sz="1500" b="1" dirty="0"/>
          </a:p>
          <a:p>
            <a:pPr marL="0" indent="0">
              <a:buNone/>
            </a:pPr>
            <a:r>
              <a:rPr lang="en-US" altLang="ko-KR" sz="1500" dirty="0"/>
              <a:t>cancer &lt;- </a:t>
            </a:r>
            <a:r>
              <a:rPr lang="en-US" altLang="ko-KR" sz="1500" dirty="0" err="1"/>
              <a:t>gbsg</a:t>
            </a:r>
            <a:r>
              <a:rPr lang="en-US" altLang="ko-KR" sz="1500" dirty="0"/>
              <a:t>[, c("age", "size", "grade", "nodes")]  #gbsg </a:t>
            </a:r>
            <a:r>
              <a:rPr lang="ko-KR" altLang="en-US" sz="1500" dirty="0"/>
              <a:t>데이터셋 중 필요한 열만 추출</a:t>
            </a:r>
          </a:p>
          <a:p>
            <a:pPr marL="0" indent="0">
              <a:buNone/>
            </a:pPr>
            <a:r>
              <a:rPr lang="en-US" altLang="ko-KR" sz="1500" dirty="0"/>
              <a:t>grade &lt;- </a:t>
            </a:r>
            <a:r>
              <a:rPr lang="en-US" altLang="ko-KR" sz="1500" dirty="0" err="1"/>
              <a:t>cancer$grade</a:t>
            </a:r>
            <a:r>
              <a:rPr lang="en-US" altLang="ko-KR" sz="1500" dirty="0"/>
              <a:t>  #grade </a:t>
            </a:r>
            <a:r>
              <a:rPr lang="ko-KR" altLang="en-US" sz="1500" dirty="0"/>
              <a:t>열 추출</a:t>
            </a:r>
            <a:endParaRPr lang="en-US" altLang="ko-KR" sz="15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D4A6C4-7425-4213-BAF4-1B86B86FD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99DD36-8F04-468F-800E-88F372105E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24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684" y="1295210"/>
            <a:ext cx="8058662" cy="3168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b="1" dirty="0"/>
              <a:t>3.</a:t>
            </a:r>
            <a:r>
              <a:rPr lang="ko-KR" altLang="en-US" sz="1500" b="1" dirty="0"/>
              <a:t> </a:t>
            </a:r>
            <a:r>
              <a:rPr lang="en-US" altLang="ko-KR" sz="1500" b="1" dirty="0" err="1"/>
              <a:t>Rtsne</a:t>
            </a:r>
            <a:r>
              <a:rPr lang="ko-KR" altLang="en-US" sz="1500" b="1" dirty="0"/>
              <a:t> 함수를 활용하여 차원 축소하기</a:t>
            </a:r>
            <a:endParaRPr lang="en-US" altLang="ko-KR" sz="1350" b="1" dirty="0"/>
          </a:p>
          <a:p>
            <a:pPr marL="0" indent="0">
              <a:buNone/>
            </a:pPr>
            <a:r>
              <a:rPr lang="en-US" altLang="ko-KR" sz="1500" dirty="0" err="1"/>
              <a:t>tsne</a:t>
            </a:r>
            <a:r>
              <a:rPr lang="en-US" altLang="ko-KR" sz="1500" dirty="0"/>
              <a:t> &lt;- </a:t>
            </a:r>
            <a:r>
              <a:rPr lang="en-US" altLang="ko-KR" sz="1500" dirty="0" err="1"/>
              <a:t>Rtsne</a:t>
            </a:r>
            <a:r>
              <a:rPr lang="en-US" altLang="ko-KR" sz="1500" dirty="0"/>
              <a:t>(cancer, </a:t>
            </a:r>
            <a:r>
              <a:rPr lang="en-US" altLang="ko-KR" sz="1500" dirty="0">
                <a:highlight>
                  <a:srgbClr val="FFFF00"/>
                </a:highlight>
              </a:rPr>
              <a:t>dim = 2</a:t>
            </a:r>
            <a:r>
              <a:rPr lang="en-US" altLang="ko-KR" sz="1500" dirty="0"/>
              <a:t>, perplexity = 10, </a:t>
            </a:r>
            <a:r>
              <a:rPr lang="en-US" altLang="ko-KR" sz="1500" dirty="0" err="1"/>
              <a:t>check_duplicates</a:t>
            </a:r>
            <a:r>
              <a:rPr lang="en-US" altLang="ko-KR" sz="1500" dirty="0"/>
              <a:t> = FALSE)</a:t>
            </a:r>
          </a:p>
          <a:p>
            <a:pPr marL="0" indent="0">
              <a:buNone/>
            </a:pPr>
            <a:endParaRPr lang="en-US" altLang="ko-KR" sz="1500" dirty="0"/>
          </a:p>
          <a:p>
            <a:pPr marL="0" indent="0">
              <a:buNone/>
            </a:pPr>
            <a:r>
              <a:rPr lang="en-US" altLang="ko-KR" sz="1500" b="1" dirty="0"/>
              <a:t>4.</a:t>
            </a:r>
            <a:r>
              <a:rPr lang="ko-KR" altLang="en-US" sz="1500" b="1" dirty="0"/>
              <a:t> 차원축소 결과를 시각화하기</a:t>
            </a:r>
            <a:endParaRPr lang="en-US" altLang="ko-KR" sz="1500" dirty="0"/>
          </a:p>
          <a:p>
            <a:pPr marL="0" indent="0">
              <a:buNone/>
            </a:pPr>
            <a:r>
              <a:rPr lang="en-US" altLang="ko-KR" sz="1500" dirty="0" err="1"/>
              <a:t>tsneDF</a:t>
            </a:r>
            <a:r>
              <a:rPr lang="en-US" altLang="ko-KR" sz="1500" dirty="0"/>
              <a:t> &lt;- </a:t>
            </a:r>
            <a:r>
              <a:rPr lang="en-US" altLang="ko-KR" sz="1500" dirty="0" err="1"/>
              <a:t>data.frame</a:t>
            </a:r>
            <a:r>
              <a:rPr lang="en-US" altLang="ko-KR" sz="1500" dirty="0"/>
              <a:t>(</a:t>
            </a:r>
            <a:r>
              <a:rPr lang="en-US" altLang="ko-KR" sz="1500" dirty="0" err="1"/>
              <a:t>tsne$Y</a:t>
            </a:r>
            <a:r>
              <a:rPr lang="en-US" altLang="ko-KR" sz="1500" dirty="0"/>
              <a:t>)</a:t>
            </a:r>
          </a:p>
          <a:p>
            <a:pPr marL="0" indent="0">
              <a:buNone/>
            </a:pPr>
            <a:r>
              <a:rPr lang="en-US" altLang="ko-KR" sz="1500" dirty="0" err="1"/>
              <a:t>ggplot</a:t>
            </a:r>
            <a:r>
              <a:rPr lang="en-US" altLang="ko-KR" sz="1500" dirty="0"/>
              <a:t>(data=</a:t>
            </a:r>
            <a:r>
              <a:rPr lang="en-US" altLang="ko-KR" sz="1500" dirty="0" err="1"/>
              <a:t>tsneDF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aes</a:t>
            </a:r>
            <a:r>
              <a:rPr lang="en-US" altLang="ko-KR" sz="1500" dirty="0"/>
              <a:t>(x=X1, y=X2, color = grade)) + </a:t>
            </a:r>
            <a:r>
              <a:rPr lang="en-US" altLang="ko-KR" sz="1500" dirty="0" err="1"/>
              <a:t>geom_point</a:t>
            </a:r>
            <a:r>
              <a:rPr lang="en-US" altLang="ko-KR" sz="1500" dirty="0"/>
              <a:t>(size = 2)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08076-9B1C-4445-A71F-E99F733B7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2A26CF-A825-46D3-9401-23F7BA092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614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차원축소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9E431E-7D60-4C89-88EA-618DBCF6B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5473F-CBA0-4344-9A9E-F58632D3B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0B8648-B686-4A89-A83D-365BCF5C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542245"/>
            <a:ext cx="3303168" cy="18970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E3ABA-9DBB-4832-ADDB-743BBBE6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73" y="2139701"/>
            <a:ext cx="7053053" cy="24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278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6EC67F-B07F-4884-A4CE-F3ACC1B1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17562-F0EA-40FC-9B0B-B2068EC1B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83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SUMMARY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시각화</a:t>
            </a:r>
          </a:p>
          <a:p>
            <a:pPr lvl="1"/>
            <a:r>
              <a:rPr lang="ko-KR" altLang="en-US" dirty="0" err="1"/>
              <a:t>트리맵</a:t>
            </a:r>
            <a:r>
              <a:rPr lang="ko-KR" altLang="en-US" dirty="0"/>
              <a:t> </a:t>
            </a:r>
            <a:r>
              <a:rPr lang="en-US" altLang="ko-KR" dirty="0" err="1"/>
              <a:t>treemap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treemap</a:t>
            </a:r>
            <a:r>
              <a:rPr lang="en-US" altLang="ko-KR" dirty="0"/>
              <a:t>(data, index=c(“</a:t>
            </a:r>
            <a:r>
              <a:rPr lang="ko-KR" altLang="en-US" dirty="0"/>
              <a:t>계층구조</a:t>
            </a:r>
            <a:r>
              <a:rPr lang="en-US" altLang="ko-KR" dirty="0"/>
              <a:t>1”, “</a:t>
            </a:r>
            <a:r>
              <a:rPr lang="ko-KR" altLang="en-US" dirty="0"/>
              <a:t>계층구조</a:t>
            </a:r>
            <a:r>
              <a:rPr lang="en-US" altLang="ko-KR" dirty="0"/>
              <a:t>2”), </a:t>
            </a:r>
            <a:r>
              <a:rPr lang="en-US" altLang="ko-KR" dirty="0" err="1"/>
              <a:t>vSize</a:t>
            </a:r>
            <a:r>
              <a:rPr lang="en-US" altLang="ko-KR" dirty="0"/>
              <a:t>=“</a:t>
            </a:r>
            <a:r>
              <a:rPr lang="ko-KR" altLang="en-US" dirty="0"/>
              <a:t>크기 기준변수”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버블차트 </a:t>
            </a:r>
            <a:r>
              <a:rPr lang="en-US" altLang="ko-KR" dirty="0"/>
              <a:t>symbols()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/>
              <a:t>symbols(x</a:t>
            </a:r>
            <a:r>
              <a:rPr lang="ko-KR" altLang="en-US" dirty="0"/>
              <a:t>축 변수</a:t>
            </a:r>
            <a:r>
              <a:rPr lang="en-US" altLang="ko-KR" dirty="0"/>
              <a:t>, y</a:t>
            </a:r>
            <a:r>
              <a:rPr lang="ko-KR" altLang="en-US" dirty="0"/>
              <a:t>축 변수</a:t>
            </a:r>
            <a:r>
              <a:rPr lang="en-US" altLang="ko-KR" dirty="0"/>
              <a:t>, circles = </a:t>
            </a:r>
            <a:r>
              <a:rPr lang="ko-KR" altLang="en-US" dirty="0"/>
              <a:t>원 기준 변수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ko-KR" altLang="en-US" dirty="0"/>
              <a:t>모자이크 플롯 </a:t>
            </a:r>
            <a:r>
              <a:rPr lang="en-US" altLang="ko-KR" dirty="0" err="1"/>
              <a:t>mosaicplot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mosaicplot</a:t>
            </a:r>
            <a:r>
              <a:rPr lang="en-US" altLang="ko-KR" dirty="0"/>
              <a:t>(~ x</a:t>
            </a:r>
            <a:r>
              <a:rPr lang="ko-KR" altLang="en-US" dirty="0"/>
              <a:t>축 변수 </a:t>
            </a:r>
            <a:r>
              <a:rPr lang="en-US" altLang="ko-KR" dirty="0"/>
              <a:t>+ y</a:t>
            </a:r>
            <a:r>
              <a:rPr lang="ko-KR" altLang="en-US" dirty="0"/>
              <a:t>축 변수</a:t>
            </a:r>
            <a:r>
              <a:rPr lang="en-US" altLang="ko-KR" dirty="0"/>
              <a:t>, data = </a:t>
            </a:r>
            <a:r>
              <a:rPr lang="ko-KR" altLang="en-US" dirty="0"/>
              <a:t>데이터프레임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407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6EC67F-B07F-4884-A4CE-F3ACC1B1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17562-F0EA-40FC-9B0B-B2068EC1B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SUMMARY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b="1" dirty="0" err="1"/>
              <a:t>ggplot</a:t>
            </a:r>
            <a:endParaRPr lang="ko-KR" altLang="en-US" dirty="0"/>
          </a:p>
          <a:p>
            <a:pPr marL="457200" lvl="1" indent="0" fontAlgn="base">
              <a:buNone/>
            </a:pPr>
            <a:r>
              <a:rPr lang="en-US" altLang="ko-KR" dirty="0" err="1"/>
              <a:t>ggplot</a:t>
            </a:r>
            <a:r>
              <a:rPr lang="en-US" altLang="ko-KR" dirty="0"/>
              <a:t>(data = </a:t>
            </a:r>
            <a:r>
              <a:rPr lang="ko-KR" altLang="en-US" dirty="0"/>
              <a:t>데이터프레임</a:t>
            </a:r>
            <a:r>
              <a:rPr lang="en-US" altLang="ko-KR" dirty="0"/>
              <a:t>, </a:t>
            </a:r>
            <a:r>
              <a:rPr lang="en-US" altLang="ko-KR" dirty="0" err="1"/>
              <a:t>aes</a:t>
            </a:r>
            <a:r>
              <a:rPr lang="en-US" altLang="ko-KR" dirty="0"/>
              <a:t>(x=x</a:t>
            </a:r>
            <a:r>
              <a:rPr lang="ko-KR" altLang="en-US" dirty="0"/>
              <a:t>축 변수</a:t>
            </a:r>
            <a:r>
              <a:rPr lang="en-US" altLang="ko-KR" dirty="0"/>
              <a:t>, y=y</a:t>
            </a:r>
            <a:r>
              <a:rPr lang="ko-KR" altLang="en-US" dirty="0"/>
              <a:t>축 변수</a:t>
            </a:r>
            <a:r>
              <a:rPr lang="en-US" altLang="ko-KR" dirty="0"/>
              <a:t>)) # </a:t>
            </a:r>
            <a:r>
              <a:rPr lang="ko-KR" altLang="en-US" dirty="0"/>
              <a:t>그래프 틀</a:t>
            </a:r>
          </a:p>
          <a:p>
            <a:pPr marL="457200" lvl="1" indent="0" fontAlgn="base">
              <a:buNone/>
            </a:pPr>
            <a:r>
              <a:rPr lang="en-US" altLang="ko-KR" dirty="0"/>
              <a:t>+ &lt;</a:t>
            </a:r>
            <a:r>
              <a:rPr lang="en-US" altLang="ko-KR" dirty="0" err="1"/>
              <a:t>geom_FUNCTION</a:t>
            </a:r>
            <a:r>
              <a:rPr lang="en-US" altLang="ko-KR" dirty="0"/>
              <a:t>&gt;(stat=“identity”, width =</a:t>
            </a:r>
            <a:r>
              <a:rPr lang="ko-KR" altLang="en-US" dirty="0"/>
              <a:t>수치</a:t>
            </a:r>
            <a:r>
              <a:rPr lang="en-US" altLang="ko-KR" dirty="0"/>
              <a:t>, fill =</a:t>
            </a:r>
            <a:r>
              <a:rPr lang="ko-KR" altLang="en-US" dirty="0"/>
              <a:t>＂컬러</a:t>
            </a:r>
            <a:r>
              <a:rPr lang="en-US" altLang="ko-KR" dirty="0"/>
              <a:t>") # </a:t>
            </a:r>
            <a:r>
              <a:rPr lang="ko-KR" altLang="en-US" dirty="0"/>
              <a:t>그래프 형태</a:t>
            </a:r>
          </a:p>
          <a:p>
            <a:pPr lvl="1" fontAlgn="base"/>
            <a:r>
              <a:rPr lang="en-US" altLang="ko-KR" b="1" dirty="0" err="1"/>
              <a:t>geom_FUNCTION</a:t>
            </a:r>
            <a:endParaRPr lang="ko-KR" altLang="en-US" dirty="0"/>
          </a:p>
          <a:p>
            <a:pPr lvl="2" fontAlgn="base"/>
            <a:r>
              <a:rPr lang="en-US" altLang="ko-KR" dirty="0" err="1"/>
              <a:t>geom_bar</a:t>
            </a:r>
            <a:r>
              <a:rPr lang="en-US" altLang="ko-KR" dirty="0"/>
              <a:t>: </a:t>
            </a:r>
            <a:r>
              <a:rPr lang="ko-KR" altLang="en-US" dirty="0"/>
              <a:t>막대 그래프</a:t>
            </a:r>
          </a:p>
          <a:p>
            <a:pPr lvl="2" fontAlgn="base"/>
            <a:r>
              <a:rPr lang="en-US" altLang="ko-KR" dirty="0" err="1"/>
              <a:t>geom_line</a:t>
            </a:r>
            <a:r>
              <a:rPr lang="en-US" altLang="ko-KR" dirty="0"/>
              <a:t>: </a:t>
            </a:r>
            <a:r>
              <a:rPr lang="ko-KR" altLang="en-US" dirty="0"/>
              <a:t>선 그래프</a:t>
            </a:r>
          </a:p>
          <a:p>
            <a:pPr lvl="2" fontAlgn="base"/>
            <a:r>
              <a:rPr lang="en-US" altLang="ko-KR" dirty="0" err="1"/>
              <a:t>gom_point</a:t>
            </a:r>
            <a:r>
              <a:rPr lang="en-US" altLang="ko-KR" dirty="0"/>
              <a:t>: </a:t>
            </a:r>
            <a:r>
              <a:rPr lang="ko-KR" altLang="en-US" dirty="0" err="1"/>
              <a:t>산점도</a:t>
            </a:r>
            <a:endParaRPr lang="ko-KR" altLang="en-US" dirty="0"/>
          </a:p>
          <a:p>
            <a:pPr lvl="2" fontAlgn="base"/>
            <a:r>
              <a:rPr lang="en-US" altLang="ko-KR" dirty="0" err="1"/>
              <a:t>geom_boxplot</a:t>
            </a:r>
            <a:r>
              <a:rPr lang="en-US" altLang="ko-KR" dirty="0"/>
              <a:t>: </a:t>
            </a:r>
            <a:r>
              <a:rPr lang="ko-KR" altLang="en-US" dirty="0"/>
              <a:t>상자 그래프</a:t>
            </a:r>
          </a:p>
        </p:txBody>
      </p:sp>
    </p:spTree>
    <p:extLst>
      <p:ext uri="{BB962C8B-B14F-4D97-AF65-F5344CB8AC3E}">
        <p14:creationId xmlns:p14="http://schemas.microsoft.com/office/powerpoint/2010/main" val="3628157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6EC67F-B07F-4884-A4CE-F3ACC1B1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17562-F0EA-40FC-9B0B-B2068EC1B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4CC425-F995-4E87-9F05-505152A2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/>
                </a:solidFill>
              </a:rPr>
              <a:t>SUMMARY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8C905-4ED0-4240-88E2-C9CDD2D17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base" latinLnBrk="1"/>
            <a:r>
              <a:rPr lang="ko-KR" altLang="en-US" dirty="0"/>
              <a:t>차원 축소</a:t>
            </a:r>
          </a:p>
          <a:p>
            <a:pPr lvl="1" fontAlgn="base" latinLnBrk="1"/>
            <a:r>
              <a:rPr lang="en-US" altLang="ko-KR" dirty="0" err="1"/>
              <a:t>Rtsne</a:t>
            </a:r>
            <a:r>
              <a:rPr lang="en-US" altLang="ko-KR" dirty="0"/>
              <a:t>(</a:t>
            </a:r>
            <a:r>
              <a:rPr lang="ko-KR" altLang="en-US" dirty="0"/>
              <a:t>데이터프레임</a:t>
            </a:r>
            <a:r>
              <a:rPr lang="en-US" altLang="ko-KR" dirty="0"/>
              <a:t>, dim = </a:t>
            </a:r>
            <a:r>
              <a:rPr lang="ko-KR" altLang="en-US" dirty="0"/>
              <a:t>차원 수</a:t>
            </a:r>
            <a:r>
              <a:rPr lang="en-US" altLang="ko-KR" dirty="0"/>
              <a:t>, perplexity = 10, </a:t>
            </a:r>
            <a:r>
              <a:rPr lang="en-US" altLang="ko-KR" dirty="0" err="1"/>
              <a:t>check_duplicate</a:t>
            </a:r>
            <a:r>
              <a:rPr lang="en-US" altLang="ko-KR" dirty="0"/>
              <a:t>= F)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0254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다음과</a:t>
            </a:r>
            <a:r>
              <a:rPr lang="en-US" altLang="ko-KR" dirty="0"/>
              <a:t> </a:t>
            </a:r>
            <a:r>
              <a:rPr lang="en-US" altLang="ko-KR" dirty="0" err="1"/>
              <a:t>같이</a:t>
            </a:r>
            <a:r>
              <a:rPr lang="en-US" altLang="ko-KR" dirty="0"/>
              <a:t> </a:t>
            </a:r>
            <a:r>
              <a:rPr lang="en-US" altLang="ko-KR" dirty="0" err="1"/>
              <a:t>데이터셋</a:t>
            </a:r>
            <a:r>
              <a:rPr lang="en-US" altLang="ko-KR" dirty="0"/>
              <a:t> </a:t>
            </a:r>
            <a:r>
              <a:rPr lang="en-US" altLang="ko-KR" dirty="0" err="1"/>
              <a:t>us를</a:t>
            </a:r>
            <a:r>
              <a:rPr lang="en-US" altLang="ko-KR" dirty="0"/>
              <a:t> </a:t>
            </a:r>
            <a:r>
              <a:rPr lang="en-US" altLang="ko-KR" dirty="0" err="1"/>
              <a:t>생성한</a:t>
            </a:r>
            <a:r>
              <a:rPr lang="en-US" altLang="ko-KR" dirty="0"/>
              <a:t> 후 </a:t>
            </a:r>
            <a:r>
              <a:rPr lang="en-US" altLang="ko-KR" dirty="0" err="1"/>
              <a:t>물음에</a:t>
            </a:r>
            <a:r>
              <a:rPr lang="en-US" altLang="ko-KR" dirty="0"/>
              <a:t> </a:t>
            </a:r>
            <a:r>
              <a:rPr lang="en-US" altLang="ko-KR" dirty="0" err="1"/>
              <a:t>답하시오</a:t>
            </a:r>
            <a:r>
              <a:rPr lang="en-US" altLang="ko-KR" dirty="0"/>
              <a:t>. </a:t>
            </a:r>
            <a:r>
              <a:rPr lang="en-US" altLang="ko-KR" dirty="0" err="1"/>
              <a:t>여기서</a:t>
            </a:r>
            <a:r>
              <a:rPr lang="en-US" altLang="ko-KR" dirty="0"/>
              <a:t> state.x77은 </a:t>
            </a:r>
            <a:r>
              <a:rPr lang="en-US" altLang="ko-KR" dirty="0" err="1"/>
              <a:t>미국</a:t>
            </a:r>
            <a:r>
              <a:rPr lang="en-US" altLang="ko-KR" dirty="0"/>
              <a:t> 50개 </a:t>
            </a:r>
            <a:r>
              <a:rPr lang="en-US" altLang="ko-KR" dirty="0" err="1"/>
              <a:t>주의</a:t>
            </a:r>
            <a:r>
              <a:rPr lang="en-US" altLang="ko-KR" dirty="0"/>
              <a:t> </a:t>
            </a:r>
            <a:r>
              <a:rPr lang="en-US" altLang="ko-KR" dirty="0" err="1"/>
              <a:t>통계정보가</a:t>
            </a:r>
            <a:r>
              <a:rPr lang="en-US" altLang="ko-KR" dirty="0"/>
              <a:t>, </a:t>
            </a:r>
            <a:r>
              <a:rPr lang="en-US" altLang="ko-KR" dirty="0" err="1"/>
              <a:t>state.division은</a:t>
            </a:r>
            <a:r>
              <a:rPr lang="en-US" altLang="ko-KR" dirty="0"/>
              <a:t> </a:t>
            </a:r>
            <a:r>
              <a:rPr lang="en-US" altLang="ko-KR" dirty="0" err="1"/>
              <a:t>미국</a:t>
            </a:r>
            <a:r>
              <a:rPr lang="en-US" altLang="ko-KR" dirty="0"/>
              <a:t> 50개 </a:t>
            </a:r>
            <a:r>
              <a:rPr lang="en-US" altLang="ko-KR" dirty="0" err="1"/>
              <a:t>주의</a:t>
            </a:r>
            <a:r>
              <a:rPr lang="en-US" altLang="ko-KR" dirty="0"/>
              <a:t> </a:t>
            </a:r>
            <a:r>
              <a:rPr lang="en-US" altLang="ko-KR" dirty="0" err="1"/>
              <a:t>지역</a:t>
            </a:r>
            <a:r>
              <a:rPr lang="en-US" altLang="ko-KR" dirty="0"/>
              <a:t> </a:t>
            </a:r>
            <a:r>
              <a:rPr lang="en-US" altLang="ko-KR" dirty="0" err="1"/>
              <a:t>구분</a:t>
            </a:r>
            <a:r>
              <a:rPr lang="en-US" altLang="ko-KR" dirty="0"/>
              <a:t>(예: </a:t>
            </a:r>
            <a:r>
              <a:rPr lang="en-US" altLang="ko-KR" dirty="0" err="1"/>
              <a:t>북부</a:t>
            </a:r>
            <a:r>
              <a:rPr lang="en-US" altLang="ko-KR" dirty="0"/>
              <a:t>, </a:t>
            </a:r>
            <a:r>
              <a:rPr lang="en-US" altLang="ko-KR" dirty="0" err="1"/>
              <a:t>중부</a:t>
            </a:r>
            <a:r>
              <a:rPr lang="en-US" altLang="ko-KR" dirty="0"/>
              <a:t>, </a:t>
            </a:r>
            <a:r>
              <a:rPr lang="en-US" altLang="ko-KR" dirty="0" err="1"/>
              <a:t>남부</a:t>
            </a:r>
            <a:r>
              <a:rPr lang="en-US" altLang="ko-KR" dirty="0"/>
              <a:t>……) </a:t>
            </a:r>
            <a:r>
              <a:rPr lang="en-US" altLang="ko-KR" dirty="0" err="1"/>
              <a:t>정보가</a:t>
            </a:r>
            <a:r>
              <a:rPr lang="en-US" altLang="ko-KR" dirty="0"/>
              <a:t> </a:t>
            </a:r>
            <a:r>
              <a:rPr lang="en-US" altLang="ko-KR" dirty="0" err="1"/>
              <a:t>저장된</a:t>
            </a:r>
            <a:r>
              <a:rPr lang="en-US" altLang="ko-KR" dirty="0"/>
              <a:t> </a:t>
            </a:r>
            <a:r>
              <a:rPr lang="en-US" altLang="ko-KR" dirty="0" err="1"/>
              <a:t>데이터셋이다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us &lt;- </a:t>
            </a:r>
            <a:r>
              <a:rPr lang="en-US" altLang="ko-KR" dirty="0" err="1"/>
              <a:t>data.frame</a:t>
            </a:r>
            <a:r>
              <a:rPr lang="en-US" altLang="ko-KR" dirty="0"/>
              <a:t>(state.x77, </a:t>
            </a:r>
            <a:r>
              <a:rPr lang="en-US" altLang="ko-KR" dirty="0" err="1"/>
              <a:t>state.division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미국 </a:t>
            </a:r>
            <a:r>
              <a:rPr lang="en-US" altLang="ko-KR" dirty="0"/>
              <a:t>50</a:t>
            </a:r>
            <a:r>
              <a:rPr lang="ko-KR" altLang="en-US" dirty="0"/>
              <a:t>개 주에 대해 각각의 주들이 지역구분별로 묶인 </a:t>
            </a:r>
            <a:r>
              <a:rPr lang="ko-KR" altLang="en-US" dirty="0" err="1"/>
              <a:t>트리맵을</a:t>
            </a:r>
            <a:r>
              <a:rPr lang="ko-KR" altLang="en-US" dirty="0"/>
              <a:t> </a:t>
            </a:r>
            <a:r>
              <a:rPr lang="ko-KR" altLang="en-US" dirty="0" err="1"/>
              <a:t>작성하시오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타일의 면적은 </a:t>
            </a:r>
            <a:r>
              <a:rPr lang="en-US" altLang="ko-KR" dirty="0"/>
              <a:t>Population(</a:t>
            </a:r>
            <a:r>
              <a:rPr lang="ko-KR" altLang="en-US" dirty="0"/>
              <a:t>인구수</a:t>
            </a:r>
            <a:r>
              <a:rPr lang="en-US" altLang="ko-KR" dirty="0"/>
              <a:t>), </a:t>
            </a:r>
            <a:r>
              <a:rPr lang="ko-KR" altLang="en-US" dirty="0"/>
              <a:t>타일의 색은 </a:t>
            </a:r>
            <a:r>
              <a:rPr lang="en-US" altLang="ko-KR" dirty="0"/>
              <a:t>Income(</a:t>
            </a:r>
            <a:r>
              <a:rPr lang="ko-KR" altLang="en-US" dirty="0"/>
              <a:t>소득</a:t>
            </a:r>
            <a:r>
              <a:rPr lang="en-US" altLang="ko-KR" dirty="0"/>
              <a:t>)</a:t>
            </a:r>
            <a:r>
              <a:rPr lang="ko-KR" altLang="en-US" dirty="0"/>
              <a:t>으로 나타내고</a:t>
            </a:r>
            <a:r>
              <a:rPr lang="en-US" altLang="ko-KR" dirty="0"/>
              <a:t>, </a:t>
            </a:r>
            <a:r>
              <a:rPr lang="ko-KR" altLang="en-US" dirty="0"/>
              <a:t>각각의 타일에는 주의 이름을 </a:t>
            </a:r>
            <a:r>
              <a:rPr lang="ko-KR" altLang="en-US" dirty="0" err="1"/>
              <a:t>표시하시오</a:t>
            </a:r>
            <a:r>
              <a:rPr lang="en-US" altLang="ko-KR" dirty="0"/>
              <a:t>. </a:t>
            </a:r>
            <a:r>
              <a:rPr lang="ko-KR" altLang="en-US" dirty="0"/>
              <a:t>마지막으로 이 </a:t>
            </a:r>
            <a:r>
              <a:rPr lang="ko-KR" altLang="en-US" dirty="0" err="1"/>
              <a:t>트리맵에서</a:t>
            </a:r>
            <a:r>
              <a:rPr lang="ko-KR" altLang="en-US" dirty="0"/>
              <a:t> 관찰할 수 있는 것이 무엇인지 </a:t>
            </a:r>
            <a:r>
              <a:rPr lang="ko-KR" altLang="en-US" dirty="0" err="1"/>
              <a:t>설명하시오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7689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1-1 </a:t>
            </a:r>
            <a:r>
              <a:rPr lang="ko-KR" altLang="en-US" dirty="0"/>
              <a:t>답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library(</a:t>
            </a:r>
            <a:r>
              <a:rPr lang="en-US" altLang="ko-KR" dirty="0" err="1"/>
              <a:t>treemap</a:t>
            </a:r>
            <a:r>
              <a:rPr lang="en-US" altLang="ko-KR" dirty="0"/>
              <a:t>) # </a:t>
            </a:r>
            <a:r>
              <a:rPr lang="en-US" altLang="ko-KR" dirty="0" err="1"/>
              <a:t>treemap</a:t>
            </a:r>
            <a:r>
              <a:rPr lang="en-US" altLang="ko-KR" dirty="0"/>
              <a:t> </a:t>
            </a:r>
            <a:r>
              <a:rPr lang="ko-KR" altLang="en-US" dirty="0"/>
              <a:t>패키지 불러오기</a:t>
            </a:r>
          </a:p>
          <a:p>
            <a:pPr marL="0" indent="0" fontAlgn="base" latinLnBrk="1">
              <a:buNone/>
            </a:pPr>
            <a:r>
              <a:rPr lang="en-US" altLang="ko-KR" dirty="0"/>
              <a:t>us &lt;- </a:t>
            </a:r>
            <a:r>
              <a:rPr lang="en-US" altLang="ko-KR" dirty="0" err="1"/>
              <a:t>data.frame</a:t>
            </a:r>
            <a:r>
              <a:rPr lang="en-US" altLang="ko-KR" dirty="0"/>
              <a:t>(state.x77, </a:t>
            </a:r>
            <a:r>
              <a:rPr lang="en-US" altLang="ko-KR" dirty="0" err="1"/>
              <a:t>state.division</a:t>
            </a:r>
            <a:r>
              <a:rPr lang="en-US" altLang="ko-KR" dirty="0"/>
              <a:t>)</a:t>
            </a:r>
          </a:p>
          <a:p>
            <a:pPr marL="0" indent="0" fontAlgn="base" latinLnBrk="1">
              <a:buNone/>
            </a:pPr>
            <a:r>
              <a:rPr lang="en-US" altLang="ko-KR" dirty="0"/>
              <a:t>us &lt;- </a:t>
            </a:r>
            <a:r>
              <a:rPr lang="en-US" altLang="ko-KR" dirty="0" err="1"/>
              <a:t>data.frame</a:t>
            </a:r>
            <a:r>
              <a:rPr lang="en-US" altLang="ko-KR" dirty="0"/>
              <a:t>(us, state=</a:t>
            </a:r>
            <a:r>
              <a:rPr lang="en-US" altLang="ko-KR" dirty="0" err="1"/>
              <a:t>rownames</a:t>
            </a:r>
            <a:r>
              <a:rPr lang="en-US" altLang="ko-KR" dirty="0"/>
              <a:t>(us))</a:t>
            </a:r>
          </a:p>
          <a:p>
            <a:pPr marL="0" indent="0" fontAlgn="base" latinLnBrk="1">
              <a:buNone/>
            </a:pPr>
            <a:r>
              <a:rPr lang="en-US" altLang="ko-KR" dirty="0"/>
              <a:t>head(us)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treemap</a:t>
            </a:r>
            <a:r>
              <a:rPr lang="en-US" altLang="ko-KR" dirty="0"/>
              <a:t>(us,</a:t>
            </a:r>
          </a:p>
          <a:p>
            <a:pPr marL="0" indent="0" fontAlgn="base" latinLnBrk="1">
              <a:buNone/>
            </a:pPr>
            <a:r>
              <a:rPr lang="en-US" altLang="ko-KR" dirty="0"/>
              <a:t>index=c("</a:t>
            </a:r>
            <a:r>
              <a:rPr lang="en-US" altLang="ko-KR" dirty="0" err="1"/>
              <a:t>state.division","state</a:t>
            </a:r>
            <a:r>
              <a:rPr lang="en-US" altLang="ko-KR" dirty="0"/>
              <a:t>"), # </a:t>
            </a:r>
            <a:r>
              <a:rPr lang="ko-KR" altLang="en-US" dirty="0"/>
              <a:t>계층구조 설정 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vSize</a:t>
            </a:r>
            <a:r>
              <a:rPr lang="en-US" altLang="ko-KR" dirty="0"/>
              <a:t>="Population", # </a:t>
            </a:r>
            <a:r>
              <a:rPr lang="ko-KR" altLang="en-US" dirty="0"/>
              <a:t>타일의 크기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vColor</a:t>
            </a:r>
            <a:r>
              <a:rPr lang="en-US" altLang="ko-KR" dirty="0"/>
              <a:t>="Income", # </a:t>
            </a:r>
            <a:r>
              <a:rPr lang="ko-KR" altLang="en-US" dirty="0"/>
              <a:t>타일의 컬러</a:t>
            </a:r>
          </a:p>
          <a:p>
            <a:pPr marL="0" indent="0" fontAlgn="base" latinLnBrk="1">
              <a:buNone/>
            </a:pPr>
            <a:r>
              <a:rPr lang="en-US" altLang="ko-KR" dirty="0"/>
              <a:t>type="value", # </a:t>
            </a:r>
            <a:r>
              <a:rPr lang="ko-KR" altLang="en-US" dirty="0"/>
              <a:t>타일 </a:t>
            </a:r>
            <a:r>
              <a:rPr lang="ko-KR" altLang="en-US" dirty="0" err="1"/>
              <a:t>컬러링</a:t>
            </a:r>
            <a:r>
              <a:rPr lang="ko-KR" altLang="en-US" dirty="0"/>
              <a:t> 방법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bg.labels</a:t>
            </a:r>
            <a:r>
              <a:rPr lang="en-US" altLang="ko-KR" dirty="0"/>
              <a:t>="yellow", # </a:t>
            </a:r>
            <a:r>
              <a:rPr lang="ko-KR" altLang="en-US" dirty="0"/>
              <a:t>레이블의 배경색</a:t>
            </a:r>
          </a:p>
          <a:p>
            <a:pPr marL="0" indent="0" fontAlgn="base" latinLnBrk="1">
              <a:buNone/>
            </a:pPr>
            <a:r>
              <a:rPr lang="en-US" altLang="ko-KR" dirty="0"/>
              <a:t>title="US") # </a:t>
            </a:r>
            <a:r>
              <a:rPr lang="ko-KR" altLang="en-US" dirty="0"/>
              <a:t>나무지도 제목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9014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1-2</a:t>
            </a:r>
            <a:r>
              <a:rPr lang="ko-KR" altLang="en-US" dirty="0"/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us </a:t>
            </a:r>
            <a:r>
              <a:rPr lang="ko-KR" altLang="en-US" dirty="0"/>
              <a:t>데이터셋에 대해 </a:t>
            </a:r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Income(</a:t>
            </a:r>
            <a:r>
              <a:rPr lang="ko-KR" altLang="en-US" dirty="0"/>
              <a:t>소득</a:t>
            </a:r>
            <a:r>
              <a:rPr lang="en-US" altLang="ko-KR" dirty="0"/>
              <a:t>), y</a:t>
            </a:r>
            <a:r>
              <a:rPr lang="ko-KR" altLang="en-US" dirty="0"/>
              <a:t>축은 </a:t>
            </a:r>
            <a:r>
              <a:rPr lang="en-US" altLang="ko-KR" dirty="0"/>
              <a:t>Illiteracy(</a:t>
            </a:r>
            <a:r>
              <a:rPr lang="ko-KR" altLang="en-US" dirty="0"/>
              <a:t>문맹률</a:t>
            </a:r>
            <a:r>
              <a:rPr lang="en-US" altLang="ko-KR" dirty="0"/>
              <a:t>), </a:t>
            </a:r>
            <a:r>
              <a:rPr lang="ko-KR" altLang="en-US" dirty="0"/>
              <a:t>원의 크기는 </a:t>
            </a:r>
            <a:r>
              <a:rPr lang="en-US" altLang="ko-KR" dirty="0"/>
              <a:t>Population(</a:t>
            </a:r>
            <a:r>
              <a:rPr lang="ko-KR" altLang="en-US" dirty="0"/>
              <a:t>인구수</a:t>
            </a:r>
            <a:r>
              <a:rPr lang="en-US" altLang="ko-KR" dirty="0"/>
              <a:t>), </a:t>
            </a:r>
            <a:r>
              <a:rPr lang="ko-KR" altLang="en-US" dirty="0"/>
              <a:t>원의 색은 </a:t>
            </a:r>
            <a:r>
              <a:rPr lang="en-US" altLang="ko-KR" dirty="0"/>
              <a:t>green(</a:t>
            </a:r>
            <a:r>
              <a:rPr lang="ko-KR" altLang="en-US" dirty="0"/>
              <a:t>초록색</a:t>
            </a:r>
            <a:r>
              <a:rPr lang="en-US" altLang="ko-KR" dirty="0"/>
              <a:t>), </a:t>
            </a:r>
            <a:r>
              <a:rPr lang="ko-KR" altLang="en-US" dirty="0"/>
              <a:t>원 내부에는 주의 이름을 표시한 버블차트를 </a:t>
            </a:r>
            <a:r>
              <a:rPr lang="ko-KR" altLang="en-US" dirty="0" err="1"/>
              <a:t>작성하시오</a:t>
            </a:r>
            <a:r>
              <a:rPr lang="en-US" altLang="ko-KR" dirty="0"/>
              <a:t>. </a:t>
            </a:r>
            <a:r>
              <a:rPr lang="ko-KR" altLang="en-US" dirty="0"/>
              <a:t>또한 이 버블차트에서 관찰할 수 있는 것이 무엇인지 </a:t>
            </a:r>
            <a:r>
              <a:rPr lang="ko-KR" altLang="en-US" dirty="0" err="1"/>
              <a:t>설명하시오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2056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1-2 </a:t>
            </a:r>
            <a:r>
              <a:rPr lang="ko-KR" altLang="en-US" dirty="0"/>
              <a:t>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us &lt;- </a:t>
            </a:r>
            <a:r>
              <a:rPr lang="en-US" altLang="ko-KR" dirty="0" err="1"/>
              <a:t>data.frame</a:t>
            </a:r>
            <a:r>
              <a:rPr lang="en-US" altLang="ko-KR" dirty="0"/>
              <a:t>(state.x77, </a:t>
            </a:r>
            <a:r>
              <a:rPr lang="en-US" altLang="ko-KR" dirty="0" err="1"/>
              <a:t>state.division</a:t>
            </a:r>
            <a:r>
              <a:rPr lang="en-US" altLang="ko-KR" dirty="0"/>
              <a:t>)</a:t>
            </a:r>
          </a:p>
          <a:p>
            <a:pPr marL="0" indent="0" fontAlgn="base" latinLnBrk="1">
              <a:buNone/>
            </a:pPr>
            <a:r>
              <a:rPr lang="en-US" altLang="ko-KR" dirty="0"/>
              <a:t>us &lt;- </a:t>
            </a:r>
            <a:r>
              <a:rPr lang="en-US" altLang="ko-KR" dirty="0" err="1"/>
              <a:t>data.frame</a:t>
            </a:r>
            <a:r>
              <a:rPr lang="en-US" altLang="ko-KR" dirty="0"/>
              <a:t>(us, state=</a:t>
            </a:r>
            <a:r>
              <a:rPr lang="en-US" altLang="ko-KR" dirty="0" err="1"/>
              <a:t>rownames</a:t>
            </a:r>
            <a:r>
              <a:rPr lang="en-US" altLang="ko-KR" dirty="0"/>
              <a:t>(us))</a:t>
            </a:r>
          </a:p>
          <a:p>
            <a:pPr marL="0" indent="0" fontAlgn="base" latinLnBrk="1">
              <a:buNone/>
            </a:pPr>
            <a:r>
              <a:rPr lang="en-US" altLang="ko-KR" dirty="0"/>
              <a:t>head(us)</a:t>
            </a:r>
          </a:p>
          <a:p>
            <a:pPr marL="0" indent="0" fontAlgn="base" latinLnBrk="1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431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19354C7-EF44-433A-B699-DF428412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3C89F7-1760-47ED-8BEC-B309293D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FFA4E75-8533-4BFF-82F6-037292C5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 연습문제 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B7650-CD1A-4F51-A934-8D3C56CDAA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fontAlgn="base" latinLnBrk="1">
              <a:buNone/>
            </a:pPr>
            <a:r>
              <a:rPr lang="en-US" altLang="ko-KR" dirty="0"/>
              <a:t># </a:t>
            </a:r>
            <a:r>
              <a:rPr lang="ko-KR" altLang="en-US" dirty="0" err="1"/>
              <a:t>예측값</a:t>
            </a:r>
            <a:endParaRPr lang="en-US" altLang="ko-KR" dirty="0"/>
          </a:p>
          <a:p>
            <a:pPr marL="0" indent="0" fontAlgn="base" latinLnBrk="1">
              <a:buNone/>
            </a:pPr>
            <a:r>
              <a:rPr lang="en-US" altLang="ko-KR" dirty="0" err="1"/>
              <a:t>pred</a:t>
            </a:r>
            <a:r>
              <a:rPr lang="en-US" altLang="ko-KR" dirty="0"/>
              <a:t> &lt;- predict(mod, </a:t>
            </a:r>
            <a:r>
              <a:rPr lang="en-US" altLang="ko-KR" dirty="0" err="1"/>
              <a:t>mydata</a:t>
            </a:r>
            <a:r>
              <a:rPr lang="en-US" altLang="ko-KR" dirty="0"/>
              <a:t>[,c(“</a:t>
            </a:r>
            <a:r>
              <a:rPr lang="en-US" altLang="ko-KR" dirty="0" err="1"/>
              <a:t>gre</a:t>
            </a:r>
            <a:r>
              <a:rPr lang="en-US" altLang="ko-KR" dirty="0"/>
              <a:t>”, “</a:t>
            </a:r>
            <a:r>
              <a:rPr lang="en-US" altLang="ko-KR" dirty="0" err="1"/>
              <a:t>gpa</a:t>
            </a:r>
            <a:r>
              <a:rPr lang="en-US" altLang="ko-KR" dirty="0"/>
              <a:t>”, “rank”)])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pred</a:t>
            </a:r>
            <a:r>
              <a:rPr lang="en-US" altLang="ko-KR" dirty="0"/>
              <a:t> &lt;- round(</a:t>
            </a:r>
            <a:r>
              <a:rPr lang="en-US" altLang="ko-KR" dirty="0" err="1"/>
              <a:t>pred</a:t>
            </a:r>
            <a:r>
              <a:rPr lang="en-US" altLang="ko-KR" dirty="0"/>
              <a:t>, digits=0)</a:t>
            </a:r>
          </a:p>
          <a:p>
            <a:pPr marL="0" indent="0" fontAlgn="base" latinLnBrk="1">
              <a:buNone/>
            </a:pPr>
            <a:endParaRPr lang="en-US" altLang="ko-KR" dirty="0"/>
          </a:p>
          <a:p>
            <a:pPr marL="0" indent="0" fontAlgn="base" latinLnBrk="1">
              <a:buNone/>
            </a:pPr>
            <a:r>
              <a:rPr lang="en-US" altLang="ko-KR" dirty="0"/>
              <a:t># </a:t>
            </a:r>
            <a:r>
              <a:rPr lang="ko-KR" altLang="en-US" dirty="0" err="1"/>
              <a:t>예측값</a:t>
            </a:r>
            <a:r>
              <a:rPr lang="en-US" altLang="ko-KR" dirty="0"/>
              <a:t>, </a:t>
            </a:r>
            <a:r>
              <a:rPr lang="ko-KR" altLang="en-US" dirty="0"/>
              <a:t>정답</a:t>
            </a:r>
          </a:p>
          <a:p>
            <a:pPr marL="0" indent="0" fontAlgn="base" latinLnBrk="1">
              <a:buNone/>
            </a:pPr>
            <a:r>
              <a:rPr lang="en-US" altLang="ko-KR" dirty="0"/>
              <a:t>result &lt;- 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pred</a:t>
            </a:r>
            <a:r>
              <a:rPr lang="en-US" altLang="ko-KR" dirty="0"/>
              <a:t>, </a:t>
            </a:r>
            <a:r>
              <a:rPr lang="en-US" altLang="ko-KR" dirty="0" err="1"/>
              <a:t>mydata$admit</a:t>
            </a:r>
            <a:r>
              <a:rPr lang="en-US" altLang="ko-KR" dirty="0"/>
              <a:t>)</a:t>
            </a:r>
          </a:p>
          <a:p>
            <a:pPr marL="0" indent="0" fontAlgn="base" latinLnBrk="1">
              <a:buNone/>
            </a:pPr>
            <a:r>
              <a:rPr lang="en-US" altLang="ko-KR" dirty="0"/>
              <a:t>print(result)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2394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1-2 </a:t>
            </a:r>
            <a:r>
              <a:rPr lang="ko-KR" altLang="en-US" dirty="0"/>
              <a:t>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symbols(</a:t>
            </a:r>
            <a:r>
              <a:rPr lang="en-US" altLang="ko-KR" dirty="0" err="1"/>
              <a:t>us$Income</a:t>
            </a:r>
            <a:r>
              <a:rPr lang="en-US" altLang="ko-KR" dirty="0"/>
              <a:t>, </a:t>
            </a:r>
            <a:r>
              <a:rPr lang="en-US" altLang="ko-KR" dirty="0" err="1"/>
              <a:t>us$Illiteracy</a:t>
            </a:r>
            <a:r>
              <a:rPr lang="en-US" altLang="ko-KR" dirty="0"/>
              <a:t>, # </a:t>
            </a:r>
            <a:r>
              <a:rPr lang="ko-KR" altLang="en-US" dirty="0"/>
              <a:t>원의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좌표 열</a:t>
            </a:r>
          </a:p>
          <a:p>
            <a:pPr marL="0" indent="0" fontAlgn="base" latinLnBrk="1">
              <a:buNone/>
            </a:pPr>
            <a:r>
              <a:rPr lang="en-US" altLang="ko-KR" dirty="0"/>
              <a:t>circles=</a:t>
            </a:r>
            <a:r>
              <a:rPr lang="en-US" altLang="ko-KR" dirty="0" err="1"/>
              <a:t>us$Population</a:t>
            </a:r>
            <a:r>
              <a:rPr lang="en-US" altLang="ko-KR" dirty="0"/>
              <a:t>, # </a:t>
            </a:r>
            <a:r>
              <a:rPr lang="ko-KR" altLang="en-US" dirty="0"/>
              <a:t>원의 반지름 열</a:t>
            </a:r>
          </a:p>
          <a:p>
            <a:pPr marL="0" indent="0" fontAlgn="base" latinLnBrk="1">
              <a:buNone/>
            </a:pPr>
            <a:r>
              <a:rPr lang="en-US" altLang="ko-KR" dirty="0"/>
              <a:t>inches=0.3, # </a:t>
            </a:r>
            <a:r>
              <a:rPr lang="ko-KR" altLang="en-US" dirty="0"/>
              <a:t>원의 크기 </a:t>
            </a:r>
            <a:r>
              <a:rPr lang="ko-KR" altLang="en-US" dirty="0" err="1"/>
              <a:t>조절값</a:t>
            </a:r>
            <a:endParaRPr lang="ko-KR" altLang="en-US" dirty="0"/>
          </a:p>
          <a:p>
            <a:pPr marL="0" indent="0" fontAlgn="base" latinLnBrk="1">
              <a:buNone/>
            </a:pPr>
            <a:r>
              <a:rPr lang="en-US" altLang="ko-KR" dirty="0" err="1"/>
              <a:t>fg</a:t>
            </a:r>
            <a:r>
              <a:rPr lang="en-US" altLang="ko-KR" dirty="0"/>
              <a:t>="white", # </a:t>
            </a:r>
            <a:r>
              <a:rPr lang="ko-KR" altLang="en-US" dirty="0"/>
              <a:t>원의 테두리 색 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bg</a:t>
            </a:r>
            <a:r>
              <a:rPr lang="en-US" altLang="ko-KR" dirty="0"/>
              <a:t>="green", # </a:t>
            </a:r>
            <a:r>
              <a:rPr lang="ko-KR" altLang="en-US" dirty="0"/>
              <a:t>원의 바탕색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lwd</a:t>
            </a:r>
            <a:r>
              <a:rPr lang="en-US" altLang="ko-KR" dirty="0"/>
              <a:t>=1.5, # </a:t>
            </a:r>
            <a:r>
              <a:rPr lang="ko-KR" altLang="en-US" dirty="0"/>
              <a:t>원의 테두리선 두께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xlab</a:t>
            </a:r>
            <a:r>
              <a:rPr lang="en-US" altLang="ko-KR" dirty="0"/>
              <a:t>="income", 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ylab</a:t>
            </a:r>
            <a:r>
              <a:rPr lang="en-US" altLang="ko-KR" dirty="0"/>
              <a:t>="illiteracy",</a:t>
            </a:r>
          </a:p>
          <a:p>
            <a:pPr marL="0" indent="0" fontAlgn="base" latinLnBrk="1">
              <a:buNone/>
            </a:pPr>
            <a:r>
              <a:rPr lang="en-US" altLang="ko-KR" dirty="0"/>
              <a:t>main="Income and Illiteracy")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355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1-2 </a:t>
            </a:r>
            <a:r>
              <a:rPr lang="ko-KR" altLang="en-US" dirty="0"/>
              <a:t>답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fontAlgn="base" latinLnBrk="1">
              <a:buNone/>
            </a:pPr>
            <a:r>
              <a:rPr lang="en-US" altLang="ko-KR" dirty="0"/>
              <a:t>text(</a:t>
            </a:r>
            <a:r>
              <a:rPr lang="en-US" altLang="ko-KR" dirty="0" err="1"/>
              <a:t>us$Income</a:t>
            </a:r>
            <a:r>
              <a:rPr lang="en-US" altLang="ko-KR" dirty="0"/>
              <a:t>, </a:t>
            </a:r>
            <a:r>
              <a:rPr lang="en-US" altLang="ko-KR" dirty="0" err="1"/>
              <a:t>us$Illiteracy</a:t>
            </a:r>
            <a:r>
              <a:rPr lang="en-US" altLang="ko-KR" dirty="0"/>
              <a:t>, # </a:t>
            </a:r>
            <a:r>
              <a:rPr lang="ko-KR" altLang="en-US" dirty="0"/>
              <a:t>텍스트가 출력될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좌표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us$state</a:t>
            </a:r>
            <a:r>
              <a:rPr lang="en-US" altLang="ko-KR" dirty="0"/>
              <a:t>, # </a:t>
            </a:r>
            <a:r>
              <a:rPr lang="ko-KR" altLang="en-US" dirty="0"/>
              <a:t>출력할 텍스트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cex</a:t>
            </a:r>
            <a:r>
              <a:rPr lang="en-US" altLang="ko-KR" dirty="0"/>
              <a:t>=0.6, # </a:t>
            </a:r>
            <a:r>
              <a:rPr lang="ko-KR" altLang="en-US" dirty="0"/>
              <a:t>폰트 크기</a:t>
            </a:r>
          </a:p>
          <a:p>
            <a:pPr marL="0" indent="0" fontAlgn="base" latinLnBrk="1">
              <a:buNone/>
            </a:pPr>
            <a:r>
              <a:rPr lang="en-US" altLang="ko-KR" dirty="0"/>
              <a:t>col="brown") # </a:t>
            </a:r>
            <a:r>
              <a:rPr lang="ko-KR" altLang="en-US" dirty="0"/>
              <a:t>폰트 </a:t>
            </a:r>
            <a:r>
              <a:rPr lang="en-US" altLang="ko-KR" dirty="0"/>
              <a:t>color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0926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에서 제공하는 </a:t>
            </a:r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데이터셋에서 </a:t>
            </a:r>
            <a:r>
              <a:rPr lang="en-US" altLang="ko-KR" dirty="0"/>
              <a:t>mpg(</a:t>
            </a:r>
            <a:r>
              <a:rPr lang="ko-KR" altLang="en-US" dirty="0"/>
              <a:t>연비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축으로 하고</a:t>
            </a:r>
            <a:r>
              <a:rPr lang="en-US" altLang="ko-KR" dirty="0"/>
              <a:t>, </a:t>
            </a:r>
            <a:r>
              <a:rPr lang="en-US" altLang="ko-KR" dirty="0" err="1"/>
              <a:t>wt</a:t>
            </a:r>
            <a:r>
              <a:rPr lang="en-US" altLang="ko-KR" dirty="0"/>
              <a:t>(</a:t>
            </a:r>
            <a:r>
              <a:rPr lang="ko-KR" altLang="en-US" dirty="0"/>
              <a:t>중량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ko-KR" altLang="en-US" dirty="0"/>
              <a:t>축으로 하는 </a:t>
            </a:r>
            <a:r>
              <a:rPr lang="ko-KR" altLang="en-US" dirty="0" err="1"/>
              <a:t>산점도를</a:t>
            </a:r>
            <a:r>
              <a:rPr lang="ko-KR" altLang="en-US" dirty="0"/>
              <a:t> </a:t>
            </a:r>
            <a:r>
              <a:rPr lang="en-US" altLang="ko-KR" dirty="0" err="1"/>
              <a:t>ggplot</a:t>
            </a:r>
            <a:r>
              <a:rPr lang="ko-KR" altLang="en-US" dirty="0"/>
              <a:t>으로 </a:t>
            </a:r>
            <a:r>
              <a:rPr lang="ko-KR" altLang="en-US" dirty="0" err="1"/>
              <a:t>작성하시오</a:t>
            </a:r>
            <a:r>
              <a:rPr lang="en-US" altLang="ko-KR" dirty="0"/>
              <a:t>. 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점의 색은 </a:t>
            </a:r>
            <a:r>
              <a:rPr lang="en-US" altLang="ko-KR" dirty="0"/>
              <a:t>gear</a:t>
            </a:r>
            <a:r>
              <a:rPr lang="ko-KR" altLang="en-US" dirty="0"/>
              <a:t>의 수에 따라 다르게 표시한다</a:t>
            </a:r>
            <a:r>
              <a:rPr lang="en-US" altLang="ko-KR" dirty="0"/>
              <a:t>.)</a:t>
            </a:r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2276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 </a:t>
            </a:r>
            <a:r>
              <a:rPr lang="ko-KR" altLang="en-US" dirty="0"/>
              <a:t>답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fontAlgn="base" latinLnBrk="1">
              <a:buNone/>
            </a:pPr>
            <a:r>
              <a:rPr lang="en-US" altLang="ko-KR" dirty="0"/>
              <a:t>library(ggplot2)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ggplot</a:t>
            </a:r>
            <a:r>
              <a:rPr lang="en-US" altLang="ko-KR" dirty="0"/>
              <a:t>(data=</a:t>
            </a:r>
            <a:r>
              <a:rPr lang="en-US" altLang="ko-KR" dirty="0" err="1"/>
              <a:t>mtcars</a:t>
            </a:r>
            <a:r>
              <a:rPr lang="en-US" altLang="ko-KR" dirty="0"/>
              <a:t>, 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aes</a:t>
            </a:r>
            <a:r>
              <a:rPr lang="en-US" altLang="ko-KR" dirty="0"/>
              <a:t>(x=mpg, y=</a:t>
            </a:r>
            <a:r>
              <a:rPr lang="en-US" altLang="ko-KR" dirty="0" err="1"/>
              <a:t>wt</a:t>
            </a:r>
            <a:r>
              <a:rPr lang="en-US" altLang="ko-KR" dirty="0"/>
              <a:t>,</a:t>
            </a:r>
          </a:p>
          <a:p>
            <a:pPr marL="0" indent="0" fontAlgn="base" latinLnBrk="1">
              <a:buNone/>
            </a:pPr>
            <a:r>
              <a:rPr lang="en-US" altLang="ko-KR" dirty="0"/>
              <a:t>color=gear)) + 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geom_point</a:t>
            </a:r>
            <a:r>
              <a:rPr lang="en-US" altLang="ko-KR" dirty="0"/>
              <a:t>(size=3) +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ggtitle</a:t>
            </a:r>
            <a:r>
              <a:rPr lang="en-US" altLang="ko-KR" dirty="0"/>
              <a:t>("</a:t>
            </a:r>
            <a:r>
              <a:rPr lang="ko-KR" altLang="en-US" dirty="0"/>
              <a:t>연비와 중량</a:t>
            </a:r>
            <a:r>
              <a:rPr lang="en-US" altLang="ko-KR" dirty="0"/>
              <a:t>") + # </a:t>
            </a:r>
            <a:r>
              <a:rPr lang="ko-KR" altLang="en-US" dirty="0"/>
              <a:t>그래프의 타이틀 지정</a:t>
            </a:r>
          </a:p>
          <a:p>
            <a:pPr marL="0" indent="0" fontAlgn="base" latinLnBrk="1">
              <a:buNone/>
            </a:pPr>
            <a:r>
              <a:rPr lang="en-US" altLang="ko-KR" dirty="0"/>
              <a:t>theme(</a:t>
            </a:r>
            <a:r>
              <a:rPr lang="en-US" altLang="ko-KR" dirty="0" err="1"/>
              <a:t>plot.title</a:t>
            </a:r>
            <a:r>
              <a:rPr lang="en-US" altLang="ko-KR" dirty="0"/>
              <a:t> = </a:t>
            </a:r>
            <a:r>
              <a:rPr lang="en-US" altLang="ko-KR" dirty="0" err="1"/>
              <a:t>element_text</a:t>
            </a:r>
            <a:r>
              <a:rPr lang="en-US" altLang="ko-KR" dirty="0"/>
              <a:t>(size=25, face="bold", color="</a:t>
            </a:r>
            <a:r>
              <a:rPr lang="en-US" altLang="ko-KR" dirty="0" err="1"/>
              <a:t>steelblue</a:t>
            </a:r>
            <a:r>
              <a:rPr lang="en-US" altLang="ko-KR" dirty="0"/>
              <a:t>"))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912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B26C3CD1-39EC-40FA-A58C-20F71642C4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4866B-5BC7-437B-81E2-233DE2267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DEC7BC-6329-44D5-BFBD-D9247F55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 </a:t>
            </a:r>
            <a:r>
              <a:rPr lang="ko-KR" altLang="en-US" dirty="0"/>
              <a:t>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82E03B-B9B5-484B-A160-4F77AEEB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2014</a:t>
            </a:r>
            <a:r>
              <a:rPr lang="ko-KR" altLang="en-US"/>
              <a:t>년 </a:t>
            </a:r>
            <a:r>
              <a:rPr lang="en-US" altLang="ko-KR"/>
              <a:t>4</a:t>
            </a:r>
            <a:r>
              <a:rPr lang="ko-KR" altLang="en-US"/>
              <a:t>분기부터 </a:t>
            </a:r>
            <a:r>
              <a:rPr lang="en-US" altLang="ko-KR"/>
              <a:t>2017</a:t>
            </a:r>
            <a:r>
              <a:rPr lang="ko-KR" altLang="en-US"/>
              <a:t>년 </a:t>
            </a:r>
            <a:r>
              <a:rPr lang="en-US" altLang="ko-KR"/>
              <a:t>3</a:t>
            </a:r>
            <a:r>
              <a:rPr lang="ko-KR" altLang="en-US"/>
              <a:t>분기까지 남녀 경제활동참가율을 나타낸 통계자료이다</a:t>
            </a:r>
            <a:r>
              <a:rPr lang="en-US" altLang="ko-KR"/>
              <a:t>. ggplot</a:t>
            </a:r>
            <a:r>
              <a:rPr lang="ko-KR" altLang="en-US"/>
              <a:t>을 이용하여 연도를 </a:t>
            </a:r>
            <a:r>
              <a:rPr lang="en-US" altLang="ko-KR"/>
              <a:t>x</a:t>
            </a:r>
            <a:r>
              <a:rPr lang="ko-KR" altLang="en-US"/>
              <a:t>축으로 하고 남녀를 각각 다른 선과 색으로 표시하는 선그래프를 작성하시오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1F9BB8B-AD34-4589-A68A-493D2708B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328987"/>
              </p:ext>
            </p:extLst>
          </p:nvPr>
        </p:nvGraphicFramePr>
        <p:xfrm>
          <a:off x="1475656" y="2987816"/>
          <a:ext cx="6192686" cy="1723771"/>
        </p:xfrm>
        <a:graphic>
          <a:graphicData uri="http://schemas.openxmlformats.org/drawingml/2006/table">
            <a:tbl>
              <a:tblPr/>
              <a:tblGrid>
                <a:gridCol w="1357615">
                  <a:extLst>
                    <a:ext uri="{9D8B030D-6E8A-4147-A177-3AD203B41FA5}">
                      <a16:colId xmlns:a16="http://schemas.microsoft.com/office/drawing/2014/main" val="481057892"/>
                    </a:ext>
                  </a:extLst>
                </a:gridCol>
                <a:gridCol w="869364">
                  <a:extLst>
                    <a:ext uri="{9D8B030D-6E8A-4147-A177-3AD203B41FA5}">
                      <a16:colId xmlns:a16="http://schemas.microsoft.com/office/drawing/2014/main" val="525452744"/>
                    </a:ext>
                  </a:extLst>
                </a:gridCol>
                <a:gridCol w="869364">
                  <a:extLst>
                    <a:ext uri="{9D8B030D-6E8A-4147-A177-3AD203B41FA5}">
                      <a16:colId xmlns:a16="http://schemas.microsoft.com/office/drawing/2014/main" val="1113952058"/>
                    </a:ext>
                  </a:extLst>
                </a:gridCol>
                <a:gridCol w="1357615">
                  <a:extLst>
                    <a:ext uri="{9D8B030D-6E8A-4147-A177-3AD203B41FA5}">
                      <a16:colId xmlns:a16="http://schemas.microsoft.com/office/drawing/2014/main" val="829355495"/>
                    </a:ext>
                  </a:extLst>
                </a:gridCol>
                <a:gridCol w="869364">
                  <a:extLst>
                    <a:ext uri="{9D8B030D-6E8A-4147-A177-3AD203B41FA5}">
                      <a16:colId xmlns:a16="http://schemas.microsoft.com/office/drawing/2014/main" val="1635098109"/>
                    </a:ext>
                  </a:extLst>
                </a:gridCol>
                <a:gridCol w="869364">
                  <a:extLst>
                    <a:ext uri="{9D8B030D-6E8A-4147-A177-3AD203B41FA5}">
                      <a16:colId xmlns:a16="http://schemas.microsoft.com/office/drawing/2014/main" val="1637545892"/>
                    </a:ext>
                  </a:extLst>
                </a:gridCol>
              </a:tblGrid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50097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741613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66985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354866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657965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474805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49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224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50AABB6-401C-4450-B628-807D488D2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958B14-CE55-44E1-80DE-63AEB49CA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7FA17F6-A03A-4A0B-B5B0-5B15B2545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 </a:t>
            </a:r>
            <a:r>
              <a:rPr lang="ko-KR" altLang="en-US" dirty="0"/>
              <a:t>답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CDA33A-4224-4EA7-939D-FDF72729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fontAlgn="base" latinLnBrk="1">
              <a:buNone/>
            </a:pPr>
            <a:r>
              <a:rPr lang="en-US" altLang="ko-KR" dirty="0"/>
              <a:t>library(ggplot2)</a:t>
            </a:r>
          </a:p>
          <a:p>
            <a:pPr marL="0" indent="0" fontAlgn="base" latinLnBrk="1">
              <a:buNone/>
            </a:pPr>
            <a:r>
              <a:rPr lang="en-US" altLang="ko-KR" dirty="0"/>
              <a:t>year &lt;- c(20144,20151,20152,20153,20154, 20161,20162,20163,20164,</a:t>
            </a:r>
          </a:p>
          <a:p>
            <a:pPr marL="0" indent="0" fontAlgn="base" latinLnBrk="1">
              <a:buNone/>
            </a:pPr>
            <a:r>
              <a:rPr lang="en-US" altLang="ko-KR" dirty="0"/>
              <a:t>20171,20172,20173)</a:t>
            </a:r>
          </a:p>
          <a:p>
            <a:pPr marL="0" indent="0" fontAlgn="base" latinLnBrk="1">
              <a:buNone/>
            </a:pPr>
            <a:r>
              <a:rPr lang="en-US" altLang="ko-KR" dirty="0"/>
              <a:t>male &lt;- c(73.9,73.1,74.4,74.2,73.5,73, 74.2,74.5,73.8,73.1,74.5,74.2)</a:t>
            </a:r>
          </a:p>
          <a:p>
            <a:pPr marL="0" indent="0" fontAlgn="base" latinLnBrk="1">
              <a:buNone/>
            </a:pPr>
            <a:r>
              <a:rPr lang="en-US" altLang="ko-KR" dirty="0"/>
              <a:t>female &lt;- c(51.4,50.5,52.4,52.4,51.9,50.9, 52.6,52.7,52.2,51.5,53.2,53.1)</a:t>
            </a:r>
          </a:p>
          <a:p>
            <a:pPr marL="0" indent="0" fontAlgn="base" latinLnBrk="1">
              <a:buNone/>
            </a:pPr>
            <a:r>
              <a:rPr lang="en-US" altLang="ko-KR" dirty="0"/>
              <a:t>df &lt;- </a:t>
            </a:r>
            <a:r>
              <a:rPr lang="en-US" altLang="ko-KR" dirty="0" err="1"/>
              <a:t>data.frame</a:t>
            </a:r>
            <a:r>
              <a:rPr lang="en-US" altLang="ko-KR" dirty="0"/>
              <a:t>(</a:t>
            </a:r>
            <a:r>
              <a:rPr lang="en-US" altLang="ko-KR" dirty="0" err="1"/>
              <a:t>year,male,female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128730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018AEB3B-9D58-4ECE-9020-DE563CFB7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3C33C3-267F-4FD7-835A-DFBEFB021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BD9461-9F5F-419D-9B99-334909981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 </a:t>
            </a:r>
            <a:r>
              <a:rPr lang="ko-KR" altLang="en-US" dirty="0"/>
              <a:t>답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2EC6B6-9541-4C0F-AF86-B605FED01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fontAlgn="base" latinLnBrk="1">
              <a:buNone/>
            </a:pPr>
            <a:r>
              <a:rPr lang="en-US" altLang="ko-KR" dirty="0" err="1"/>
              <a:t>ggplot</a:t>
            </a:r>
            <a:r>
              <a:rPr lang="en-US" altLang="ko-KR" dirty="0"/>
              <a:t>(data=df) + # </a:t>
            </a:r>
            <a:r>
              <a:rPr lang="ko-KR" altLang="en-US" dirty="0"/>
              <a:t>선그래프 작성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geom_line</a:t>
            </a:r>
            <a:r>
              <a:rPr lang="en-US" altLang="ko-KR" dirty="0"/>
              <a:t>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year,y</a:t>
            </a:r>
            <a:r>
              <a:rPr lang="en-US" altLang="ko-KR" dirty="0"/>
              <a:t>=male),col="red") +</a:t>
            </a:r>
          </a:p>
          <a:p>
            <a:pPr marL="0" indent="0" fontAlgn="base" latinLnBrk="1">
              <a:buNone/>
            </a:pPr>
            <a:r>
              <a:rPr lang="en-US" altLang="ko-KR" dirty="0" err="1"/>
              <a:t>geom_line</a:t>
            </a:r>
            <a:r>
              <a:rPr lang="en-US" altLang="ko-KR" dirty="0"/>
              <a:t>(</a:t>
            </a:r>
            <a:r>
              <a:rPr lang="en-US" altLang="ko-KR" dirty="0" err="1"/>
              <a:t>aes</a:t>
            </a:r>
            <a:r>
              <a:rPr lang="en-US" altLang="ko-KR" dirty="0"/>
              <a:t>(x=</a:t>
            </a:r>
            <a:r>
              <a:rPr lang="en-US" altLang="ko-KR" dirty="0" err="1"/>
              <a:t>year,y</a:t>
            </a:r>
            <a:r>
              <a:rPr lang="en-US" altLang="ko-KR" dirty="0"/>
              <a:t>=female),col="blue")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636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E62869F4-E783-44CB-8579-F80D92410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# </a:t>
            </a:r>
            <a:r>
              <a:rPr lang="ko-KR" altLang="en-US"/>
              <a:t>본 학습자료는 저작권자의 동의없이 무단 복제 및 배포할 수 없습니다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963E94-8E5F-4273-8BF0-CE695DC8C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665701-B6D9-44AA-B648-93AB7976EA53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F0DEDD-DE28-4B44-AC7B-FBD69649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Treemap</a:t>
            </a:r>
            <a:r>
              <a:rPr lang="en-US" altLang="ko-KR" dirty="0"/>
              <a:t> </a:t>
            </a:r>
            <a:r>
              <a:rPr lang="ko-KR" altLang="en-US" dirty="0"/>
              <a:t>실행 불가시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2788B1-3FDE-4D25-92A0-B83178600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1600" dirty="0"/>
              <a:t>R</a:t>
            </a:r>
            <a:r>
              <a:rPr lang="ko-KR" altLang="en-US" sz="1600" dirty="0"/>
              <a:t>은 환경 차이로  코드 실행이 안 되는 경우가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다음 조치를 해 보시기 바랍니다</a:t>
            </a:r>
            <a:r>
              <a:rPr lang="en-US" altLang="ko-KR" sz="1600" dirty="0"/>
              <a:t>.</a:t>
            </a:r>
            <a:br>
              <a:rPr lang="ko-KR" altLang="en-US" sz="1600" dirty="0"/>
            </a:b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en-US" altLang="ko-KR" sz="1600" dirty="0" err="1"/>
              <a:t>treemap</a:t>
            </a:r>
            <a:r>
              <a:rPr lang="en-US" altLang="ko-KR" sz="1600" dirty="0"/>
              <a:t>()</a:t>
            </a:r>
            <a:r>
              <a:rPr lang="ko-KR" altLang="en-US" sz="1600" dirty="0"/>
              <a:t>에서 </a:t>
            </a:r>
            <a:r>
              <a:rPr lang="en-US" altLang="ko-KR" sz="1600" dirty="0"/>
              <a:t>GNI2014 </a:t>
            </a:r>
            <a:r>
              <a:rPr lang="ko-KR" altLang="en-US" sz="1600" dirty="0"/>
              <a:t>데이터 불러올 때에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bg.labels</a:t>
            </a:r>
            <a:r>
              <a:rPr lang="en-US" altLang="ko-KR" sz="1600" dirty="0"/>
              <a:t> = "yellow" </a:t>
            </a:r>
            <a:r>
              <a:rPr lang="ko-KR" altLang="en-US" sz="1600" dirty="0"/>
              <a:t>제거 후 실행해도 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.</a:t>
            </a:r>
          </a:p>
          <a:p>
            <a:pPr marL="357188" indent="-177800">
              <a:buNone/>
            </a:pP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50000"/>
                  </a:schemeClr>
                </a:solidFill>
              </a:rPr>
              <a:t>bg.labels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는 집계 레이블의 배경색으로 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집계레이블을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 충분히 표현할 만큼의 이미지 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표현창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환경창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의 크기가 확보되지 않으면 전체 코드 결과가 실행되지 않음 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## R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에서는 기본적으로 결과나 이미지 표현을 위한 최소한의 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표현창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콘솔창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 혹은 </a:t>
            </a:r>
            <a:r>
              <a:rPr lang="ko-KR" altLang="en-US" sz="1600" dirty="0" err="1">
                <a:solidFill>
                  <a:schemeClr val="accent6">
                    <a:lumMod val="50000"/>
                  </a:schemeClr>
                </a:solidFill>
              </a:rPr>
              <a:t>환경창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</a:rPr>
              <a:t>크기가 확보되지 않으면 실행되지 않음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AutoNum type="arabicPeriod"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en-US" altLang="ko-KR" sz="1600" dirty="0" err="1"/>
              <a:t>Treemap</a:t>
            </a:r>
            <a:r>
              <a:rPr lang="en-US" altLang="ko-KR" sz="1600" dirty="0"/>
              <a:t>()</a:t>
            </a:r>
            <a:r>
              <a:rPr lang="ko-KR" altLang="en-US" sz="1600" dirty="0"/>
              <a:t>를 사용할 때에 모든 코드를 </a:t>
            </a:r>
            <a:r>
              <a:rPr lang="ko-KR" altLang="en-US" sz="1600" dirty="0" err="1"/>
              <a:t>한줄로</a:t>
            </a:r>
            <a:r>
              <a:rPr lang="ko-KR" altLang="en-US" sz="1600" dirty="0"/>
              <a:t> 입력해 보시기 바랍니다</a:t>
            </a:r>
            <a:r>
              <a:rPr lang="en-US" altLang="ko-KR" sz="1600" dirty="0"/>
              <a:t>.</a:t>
            </a:r>
          </a:p>
          <a:p>
            <a:pPr>
              <a:buFont typeface="Wingdings" pitchFamily="2" charset="2"/>
              <a:buAutoNum type="arabicPeriod"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3. </a:t>
            </a:r>
            <a:r>
              <a:rPr lang="ko-KR" altLang="en-US" sz="1600" dirty="0"/>
              <a:t>다음으로는 컴퓨팅 환경에 따른 </a:t>
            </a:r>
            <a:r>
              <a:rPr lang="en-US" altLang="ko-KR" sz="1600" dirty="0"/>
              <a:t>R </a:t>
            </a:r>
            <a:r>
              <a:rPr lang="ko-KR" altLang="en-US" sz="1600" dirty="0"/>
              <a:t>라이브러리 경로 문제일 수 있습니다</a:t>
            </a:r>
            <a:r>
              <a:rPr lang="en-US" altLang="ko-KR" sz="1600" dirty="0"/>
              <a:t>. </a:t>
            </a:r>
          </a:p>
          <a:p>
            <a:pPr marL="0" indent="0">
              <a:buNone/>
            </a:pPr>
            <a:r>
              <a:rPr lang="en-US" altLang="ko-KR" sz="1600" dirty="0"/>
              <a:t>     </a:t>
            </a:r>
            <a:r>
              <a:rPr lang="ko-KR" altLang="en-US" sz="1600" dirty="0"/>
              <a:t>아래와 같이 입력하신 후에 패키지 설치와 라이브러리 호출을 해 보시기 바랍니다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br>
              <a:rPr lang="ko-KR" altLang="en-US" sz="1600" dirty="0"/>
            </a:br>
            <a:r>
              <a:rPr lang="en-US" altLang="ko-KR" sz="1600" dirty="0"/>
              <a:t>R_LIBS_SITE=“C:\\Program Files\\R\\R-4.2.2(#</a:t>
            </a:r>
            <a:r>
              <a:rPr lang="ko-KR" altLang="en-US" sz="1600" dirty="0"/>
              <a:t>본인 </a:t>
            </a:r>
            <a:r>
              <a:rPr lang="en-US" altLang="ko-KR" sz="1600" dirty="0"/>
              <a:t>R </a:t>
            </a:r>
            <a:r>
              <a:rPr lang="ko-KR" altLang="en-US" sz="1600" dirty="0"/>
              <a:t>버전으로 입력</a:t>
            </a:r>
            <a:r>
              <a:rPr lang="en-US" altLang="ko-KR" sz="1600" dirty="0"/>
              <a:t>)\\library”  </a:t>
            </a:r>
          </a:p>
        </p:txBody>
      </p:sp>
    </p:spTree>
    <p:extLst>
      <p:ext uri="{BB962C8B-B14F-4D97-AF65-F5344CB8AC3E}">
        <p14:creationId xmlns:p14="http://schemas.microsoft.com/office/powerpoint/2010/main" val="1112960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07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lIns="0" rIns="0" rtlCol="0" anchor="ctr"/>
      <a:lstStyle>
        <a:defPPr marL="171450" indent="-171450" algn="l" latinLnBrk="0">
          <a:buFont typeface="Arial" panose="020B0604020202020204" pitchFamily="34" charset="0"/>
          <a:buChar char="•"/>
          <a:defRPr sz="1050" dirty="0" smtClean="0">
            <a:solidFill>
              <a:schemeClr val="tx1"/>
            </a:solidFill>
            <a:latin typeface="한컴 말랑말랑 Regular" panose="020F0303000000000000" pitchFamily="50" charset="-127"/>
            <a:ea typeface="한컴 말랑말랑 Regular" panose="020F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37824</TotalTime>
  <Words>6789</Words>
  <Application>Microsoft Office PowerPoint</Application>
  <PresentationFormat>화면 슬라이드 쇼(16:9)</PresentationFormat>
  <Paragraphs>909</Paragraphs>
  <Slides>98</Slides>
  <Notes>17</Notes>
  <HiddenSlides>0</HiddenSlides>
  <MMClips>9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0" baseType="lpstr">
      <vt:lpstr>D2Coding</vt:lpstr>
      <vt:lpstr>HY헤드라인M</vt:lpstr>
      <vt:lpstr>굴림</vt:lpstr>
      <vt:lpstr>맑은 고딕</vt:lpstr>
      <vt:lpstr>한컴 말랑말랑 Bold</vt:lpstr>
      <vt:lpstr>한컴 말랑말랑 Regular</vt:lpstr>
      <vt:lpstr>함초롬바탕</vt:lpstr>
      <vt:lpstr>Arial</vt:lpstr>
      <vt:lpstr>Bahnschrift SemiBold</vt:lpstr>
      <vt:lpstr>Cascadia Code SemiBold</vt:lpstr>
      <vt:lpstr>Wingdings</vt:lpstr>
      <vt:lpstr>Office 테마</vt:lpstr>
      <vt:lpstr>빅데이터 분석 [ R 데이터 시각화 – ggplot 패키지 ]</vt:lpstr>
      <vt:lpstr>회귀분석 연습문제</vt:lpstr>
      <vt:lpstr>회귀분석 연습문제 답</vt:lpstr>
      <vt:lpstr>회귀분석 연습문제</vt:lpstr>
      <vt:lpstr>회귀분석 연습문제 답</vt:lpstr>
      <vt:lpstr>회귀분석 연습문제</vt:lpstr>
      <vt:lpstr>회귀분석 연습문제 답</vt:lpstr>
      <vt:lpstr>회귀분석 연습문제</vt:lpstr>
      <vt:lpstr>회귀분석 연습문제 답</vt:lpstr>
      <vt:lpstr>데이터 시각화 기법 기초</vt:lpstr>
      <vt:lpstr>데이터 시각화 이해</vt:lpstr>
      <vt:lpstr>데이터 시각화 이해</vt:lpstr>
      <vt:lpstr>데이터 시각화 기법 기초</vt:lpstr>
      <vt:lpstr>데이터 시각화 기법 기초</vt:lpstr>
      <vt:lpstr>PowerPoint 프레젠테이션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 – 트리맵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 – 실습 #1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 – 버블차트</vt:lpstr>
      <vt:lpstr>데이터 시각화 기법 기초</vt:lpstr>
      <vt:lpstr>데이터 시각화 기법 기초</vt:lpstr>
      <vt:lpstr>데이터 시각화 기법 기초</vt:lpstr>
      <vt:lpstr>데이터 시각화 기법 기초 – 실습 #2</vt:lpstr>
      <vt:lpstr>데이터 시각화 기법 기초</vt:lpstr>
      <vt:lpstr>데이터 시각화 기법 기초</vt:lpstr>
      <vt:lpstr>데이터 시각화 기법 기초</vt:lpstr>
      <vt:lpstr>데이터 시각화 기법 기초</vt:lpstr>
      <vt:lpstr>데이터 시각화 기법 기초 – 모자이크 플롯</vt:lpstr>
      <vt:lpstr>데이터 시각화 기법 기초</vt:lpstr>
      <vt:lpstr>데이터 시각화 기법 기초</vt:lpstr>
      <vt:lpstr>데이터 시각화 기법 기초</vt:lpstr>
      <vt:lpstr>데이터 시각화 기법 기초 – 실습 #3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 – 막대 그래프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</vt:lpstr>
      <vt:lpstr>ggplot 시각화 – 산점도</vt:lpstr>
      <vt:lpstr>ggplot 시각화</vt:lpstr>
      <vt:lpstr>ggplot 시각화</vt:lpstr>
      <vt:lpstr>ggplot 시각화</vt:lpstr>
      <vt:lpstr>ggplot 시각화</vt:lpstr>
      <vt:lpstr>ggplot 시각화 – 실습 #5</vt:lpstr>
      <vt:lpstr>ggplot 시각화</vt:lpstr>
      <vt:lpstr>ggplot 시각화</vt:lpstr>
      <vt:lpstr>ggplot 시각화</vt:lpstr>
      <vt:lpstr>차원 축소</vt:lpstr>
      <vt:lpstr>차원축소</vt:lpstr>
      <vt:lpstr>차원축소</vt:lpstr>
      <vt:lpstr>차원축소</vt:lpstr>
      <vt:lpstr>차원축소</vt:lpstr>
      <vt:lpstr>차원축소</vt:lpstr>
      <vt:lpstr>차원축소</vt:lpstr>
      <vt:lpstr>차원축소</vt:lpstr>
      <vt:lpstr>SUMMARY</vt:lpstr>
      <vt:lpstr>SUMMARY</vt:lpstr>
      <vt:lpstr>SUMMARY</vt:lpstr>
      <vt:lpstr>연습문제 1-1</vt:lpstr>
      <vt:lpstr>연습문제 1-1 답 </vt:lpstr>
      <vt:lpstr>연습문제 1-2 </vt:lpstr>
      <vt:lpstr>연습문제 1-2 답</vt:lpstr>
      <vt:lpstr>연습문제 1-2 답</vt:lpstr>
      <vt:lpstr>연습문제 1-2 답</vt:lpstr>
      <vt:lpstr>연습문제 2 </vt:lpstr>
      <vt:lpstr>연습문제 2 답 </vt:lpstr>
      <vt:lpstr>연습문제 3  </vt:lpstr>
      <vt:lpstr>연습문제 3 답 </vt:lpstr>
      <vt:lpstr>연습문제 3 답 </vt:lpstr>
      <vt:lpstr>Treemap 실행 불가시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사용자</dc:creator>
  <cp:lastModifiedBy>유지연</cp:lastModifiedBy>
  <cp:revision>1564</cp:revision>
  <cp:lastPrinted>2022-11-22T05:57:18Z</cp:lastPrinted>
  <dcterms:created xsi:type="dcterms:W3CDTF">2011-02-27T04:28:49Z</dcterms:created>
  <dcterms:modified xsi:type="dcterms:W3CDTF">2022-11-22T06:00:50Z</dcterms:modified>
</cp:coreProperties>
</file>